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84" r:id="rId2"/>
    <p:sldId id="323" r:id="rId3"/>
    <p:sldId id="296" r:id="rId4"/>
    <p:sldId id="288" r:id="rId5"/>
    <p:sldId id="294" r:id="rId6"/>
    <p:sldId id="297" r:id="rId7"/>
    <p:sldId id="311" r:id="rId8"/>
    <p:sldId id="317" r:id="rId9"/>
    <p:sldId id="295" r:id="rId10"/>
    <p:sldId id="324" r:id="rId11"/>
    <p:sldId id="318" r:id="rId12"/>
    <p:sldId id="320" r:id="rId13"/>
    <p:sldId id="314" r:id="rId14"/>
    <p:sldId id="301" r:id="rId15"/>
    <p:sldId id="321" r:id="rId16"/>
    <p:sldId id="325" r:id="rId17"/>
    <p:sldId id="316" r:id="rId18"/>
    <p:sldId id="326" r:id="rId19"/>
    <p:sldId id="322" r:id="rId20"/>
    <p:sldId id="276" r:id="rId21"/>
  </p:sldIdLst>
  <p:sldSz cx="9144000" cy="5143500" type="screen16x9"/>
  <p:notesSz cx="6797675" cy="9926638"/>
  <p:embeddedFontLst>
    <p:embeddedFont>
      <p:font typeface="Calibri" panose="020F0502020204030204" pitchFamily="34" charset="0"/>
      <p:regular r:id="rId23"/>
      <p:bold r:id="rId24"/>
      <p:italic r:id="rId25"/>
      <p:boldItalic r:id="rId26"/>
    </p:embeddedFont>
    <p:embeddedFont>
      <p:font typeface="Franklin Gothic Demi Cond" panose="020B0706030402020204" pitchFamily="34" charset="0"/>
      <p:regular r:id="rId27"/>
    </p:embeddedFont>
    <p:embeddedFont>
      <p:font typeface="Book Antiqua" panose="02040602050305030304" pitchFamily="18" charset="0"/>
      <p:regular r:id="rId28"/>
      <p:bold r:id="rId29"/>
      <p:italic r:id="rId30"/>
      <p:boldItalic r:id="rId31"/>
    </p:embeddedFont>
    <p:embeddedFont>
      <p:font typeface="Harry Potter (Russian Version o" panose="02000000000000000000" pitchFamily="2" charset="0"/>
      <p:regular r:id="rId32"/>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DB"/>
    <a:srgbClr val="112B4B"/>
    <a:srgbClr val="89A1D0"/>
    <a:srgbClr val="C0E0F1"/>
    <a:srgbClr val="E4E9E1"/>
    <a:srgbClr val="EBEDDD"/>
    <a:srgbClr val="0B1B2F"/>
    <a:srgbClr val="F579DA"/>
    <a:srgbClr val="FF66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87430" autoAdjust="0"/>
  </p:normalViewPr>
  <p:slideViewPr>
    <p:cSldViewPr>
      <p:cViewPr varScale="1">
        <p:scale>
          <a:sx n="139" d="100"/>
          <a:sy n="139" d="100"/>
        </p:scale>
        <p:origin x="906" y="114"/>
      </p:cViewPr>
      <p:guideLst>
        <p:guide orient="horz" pos="1620"/>
        <p:guide pos="2880"/>
      </p:guideLst>
    </p:cSldViewPr>
  </p:slideViewPr>
  <p:notesTextViewPr>
    <p:cViewPr>
      <p:scale>
        <a:sx n="1" d="1"/>
        <a:sy n="1" d="1"/>
      </p:scale>
      <p:origin x="0" y="-558"/>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77BD1-8B53-49E5-99C0-AFBDD472FEFE}"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ru-RU"/>
        </a:p>
      </dgm:t>
    </dgm:pt>
    <dgm:pt modelId="{D1F6B385-650D-4926-B919-1D8E35CEEF24}">
      <dgm:prSet phldrT="[Текст]"/>
      <dgm:spPr/>
      <dgm:t>
        <a:bodyPr/>
        <a:lstStyle/>
        <a:p>
          <a:pPr>
            <a:spcAft>
              <a:spcPts val="0"/>
            </a:spcAft>
          </a:pPr>
          <a:r>
            <a:rPr lang="ru-RU" b="1" u="sng" dirty="0" smtClean="0">
              <a:solidFill>
                <a:schemeClr val="tx2">
                  <a:lumMod val="75000"/>
                </a:schemeClr>
              </a:solidFill>
            </a:rPr>
            <a:t>Платеж</a:t>
          </a:r>
        </a:p>
        <a:p>
          <a:pPr>
            <a:spcAft>
              <a:spcPts val="0"/>
            </a:spcAft>
          </a:pPr>
          <a:r>
            <a:rPr lang="ru-RU" b="1" dirty="0" smtClean="0">
              <a:solidFill>
                <a:schemeClr val="tx2">
                  <a:lumMod val="75000"/>
                </a:schemeClr>
              </a:solidFill>
            </a:rPr>
            <a:t>Доход</a:t>
          </a:r>
          <a:endParaRPr lang="ru-RU" dirty="0"/>
        </a:p>
      </dgm:t>
    </dgm:pt>
    <dgm:pt modelId="{1173CFA0-AB19-4403-9E2A-75237D862C73}" type="parTrans" cxnId="{301DB589-398A-47B3-AB28-17E5E8869492}">
      <dgm:prSet/>
      <dgm:spPr/>
      <dgm:t>
        <a:bodyPr/>
        <a:lstStyle/>
        <a:p>
          <a:endParaRPr lang="ru-RU"/>
        </a:p>
      </dgm:t>
    </dgm:pt>
    <dgm:pt modelId="{6ACD36B1-BE62-4832-9103-F70BFD6441DC}" type="sibTrans" cxnId="{301DB589-398A-47B3-AB28-17E5E8869492}">
      <dgm:prSet/>
      <dgm:spPr/>
      <dgm:t>
        <a:bodyPr/>
        <a:lstStyle/>
        <a:p>
          <a:endParaRPr lang="ru-RU"/>
        </a:p>
      </dgm:t>
    </dgm:pt>
    <dgm:pt modelId="{006F72FA-E46E-465F-99CF-E324DFCD3D81}">
      <dgm:prSet phldrT="[Текст]"/>
      <dgm:spPr/>
      <dgm:t>
        <a:bodyPr/>
        <a:lstStyle/>
        <a:p>
          <a:pPr>
            <a:spcAft>
              <a:spcPts val="0"/>
            </a:spcAft>
          </a:pPr>
          <a:r>
            <a:rPr lang="ru-RU" b="1" u="sng" dirty="0" smtClean="0">
              <a:solidFill>
                <a:schemeClr val="tx2">
                  <a:lumMod val="75000"/>
                </a:schemeClr>
              </a:solidFill>
            </a:rPr>
            <a:t>Кредит </a:t>
          </a:r>
        </a:p>
        <a:p>
          <a:pPr>
            <a:spcAft>
              <a:spcPts val="0"/>
            </a:spcAft>
          </a:pPr>
          <a:r>
            <a:rPr lang="ru-RU" b="1" dirty="0" smtClean="0">
              <a:solidFill>
                <a:schemeClr val="tx2">
                  <a:lumMod val="75000"/>
                </a:schemeClr>
              </a:solidFill>
            </a:rPr>
            <a:t>Обеспечение</a:t>
          </a:r>
          <a:endParaRPr lang="ru-RU" dirty="0"/>
        </a:p>
      </dgm:t>
    </dgm:pt>
    <dgm:pt modelId="{C28B9D12-8A63-4367-9C4A-6A106B8A0CF9}" type="parTrans" cxnId="{09932442-1BDC-4A87-9757-0AFB1A358E05}">
      <dgm:prSet/>
      <dgm:spPr/>
      <dgm:t>
        <a:bodyPr/>
        <a:lstStyle/>
        <a:p>
          <a:endParaRPr lang="ru-RU"/>
        </a:p>
      </dgm:t>
    </dgm:pt>
    <dgm:pt modelId="{2D0FF642-A3DC-4015-A167-E3F0745099CB}" type="sibTrans" cxnId="{09932442-1BDC-4A87-9757-0AFB1A358E05}">
      <dgm:prSet/>
      <dgm:spPr/>
      <dgm:t>
        <a:bodyPr/>
        <a:lstStyle/>
        <a:p>
          <a:endParaRPr lang="ru-RU"/>
        </a:p>
      </dgm:t>
    </dgm:pt>
    <dgm:pt modelId="{B4960796-4441-427E-A4C9-9DC613CB50DE}">
      <dgm:prSet/>
      <dgm:spPr/>
      <dgm:t>
        <a:bodyPr/>
        <a:lstStyle/>
        <a:p>
          <a:endParaRPr lang="ru-RU"/>
        </a:p>
      </dgm:t>
    </dgm:pt>
    <dgm:pt modelId="{657335A3-054C-436F-A83C-085780BB7CFC}" type="parTrans" cxnId="{0098CA73-5F84-428B-9717-AF8A586348B2}">
      <dgm:prSet/>
      <dgm:spPr/>
      <dgm:t>
        <a:bodyPr/>
        <a:lstStyle/>
        <a:p>
          <a:endParaRPr lang="ru-RU"/>
        </a:p>
      </dgm:t>
    </dgm:pt>
    <dgm:pt modelId="{2DA5ECB0-619A-4B8F-8B86-4A291A1ED75C}" type="sibTrans" cxnId="{0098CA73-5F84-428B-9717-AF8A586348B2}">
      <dgm:prSet/>
      <dgm:spPr/>
      <dgm:t>
        <a:bodyPr/>
        <a:lstStyle/>
        <a:p>
          <a:endParaRPr lang="ru-RU"/>
        </a:p>
      </dgm:t>
    </dgm:pt>
    <dgm:pt modelId="{09F3F5DB-36F8-4BB6-A6C7-1B133F811F62}">
      <dgm:prSet/>
      <dgm:spPr/>
      <dgm:t>
        <a:bodyPr/>
        <a:lstStyle/>
        <a:p>
          <a:endParaRPr lang="ru-RU"/>
        </a:p>
      </dgm:t>
    </dgm:pt>
    <dgm:pt modelId="{6345FD52-A0FF-4703-88BC-3657325B3B95}" type="parTrans" cxnId="{B3A90A87-20F6-4623-B3F9-47DC0B8204DB}">
      <dgm:prSet/>
      <dgm:spPr/>
      <dgm:t>
        <a:bodyPr/>
        <a:lstStyle/>
        <a:p>
          <a:endParaRPr lang="ru-RU"/>
        </a:p>
      </dgm:t>
    </dgm:pt>
    <dgm:pt modelId="{FDBBADC9-4DEE-4355-9FD4-58D89DD86058}" type="sibTrans" cxnId="{B3A90A87-20F6-4623-B3F9-47DC0B8204DB}">
      <dgm:prSet/>
      <dgm:spPr/>
      <dgm:t>
        <a:bodyPr/>
        <a:lstStyle/>
        <a:p>
          <a:endParaRPr lang="ru-RU"/>
        </a:p>
      </dgm:t>
    </dgm:pt>
    <dgm:pt modelId="{54E61A1B-370C-4283-9D9A-325D35697195}" type="pres">
      <dgm:prSet presAssocID="{FCD77BD1-8B53-49E5-99C0-AFBDD472FEFE}" presName="compositeShape" presStyleCnt="0">
        <dgm:presLayoutVars>
          <dgm:chMax val="2"/>
          <dgm:dir/>
          <dgm:resizeHandles val="exact"/>
        </dgm:presLayoutVars>
      </dgm:prSet>
      <dgm:spPr/>
      <dgm:t>
        <a:bodyPr/>
        <a:lstStyle/>
        <a:p>
          <a:endParaRPr lang="ru-RU"/>
        </a:p>
      </dgm:t>
    </dgm:pt>
    <dgm:pt modelId="{8604FE2C-FE55-4951-B2A7-BCA0982186DE}" type="pres">
      <dgm:prSet presAssocID="{FCD77BD1-8B53-49E5-99C0-AFBDD472FEFE}" presName="ribbon" presStyleLbl="node1" presStyleIdx="0" presStyleCnt="1" custLinFactNeighborX="261" custLinFactNeighborY="-33395"/>
      <dgm:spPr>
        <a:solidFill>
          <a:schemeClr val="bg2"/>
        </a:solidFill>
      </dgm:spPr>
    </dgm:pt>
    <dgm:pt modelId="{9B4B7EE9-11BF-46DF-83C7-753AC895ABC8}" type="pres">
      <dgm:prSet presAssocID="{FCD77BD1-8B53-49E5-99C0-AFBDD472FEFE}" presName="leftArrowText" presStyleLbl="node1" presStyleIdx="0" presStyleCnt="1" custScaleX="91307" custScaleY="76011" custLinFactNeighborX="-21832" custLinFactNeighborY="-66358">
        <dgm:presLayoutVars>
          <dgm:chMax val="0"/>
          <dgm:bulletEnabled val="1"/>
        </dgm:presLayoutVars>
      </dgm:prSet>
      <dgm:spPr/>
      <dgm:t>
        <a:bodyPr/>
        <a:lstStyle/>
        <a:p>
          <a:endParaRPr lang="ru-RU"/>
        </a:p>
      </dgm:t>
    </dgm:pt>
    <dgm:pt modelId="{BAD89559-7785-4F72-9950-A72F52F3A5E0}" type="pres">
      <dgm:prSet presAssocID="{FCD77BD1-8B53-49E5-99C0-AFBDD472FEFE}" presName="rightArrowText" presStyleLbl="node1" presStyleIdx="0" presStyleCnt="1" custLinFactNeighborX="-3731" custLinFactNeighborY="-67597">
        <dgm:presLayoutVars>
          <dgm:chMax val="0"/>
          <dgm:bulletEnabled val="1"/>
        </dgm:presLayoutVars>
      </dgm:prSet>
      <dgm:spPr/>
      <dgm:t>
        <a:bodyPr/>
        <a:lstStyle/>
        <a:p>
          <a:endParaRPr lang="ru-RU"/>
        </a:p>
      </dgm:t>
    </dgm:pt>
  </dgm:ptLst>
  <dgm:cxnLst>
    <dgm:cxn modelId="{301DB589-398A-47B3-AB28-17E5E8869492}" srcId="{FCD77BD1-8B53-49E5-99C0-AFBDD472FEFE}" destId="{D1F6B385-650D-4926-B919-1D8E35CEEF24}" srcOrd="0" destOrd="0" parTransId="{1173CFA0-AB19-4403-9E2A-75237D862C73}" sibTransId="{6ACD36B1-BE62-4832-9103-F70BFD6441DC}"/>
    <dgm:cxn modelId="{E93E17AF-41FD-4B09-B98F-39DFC6FA66C6}" type="presOf" srcId="{D1F6B385-650D-4926-B919-1D8E35CEEF24}" destId="{9B4B7EE9-11BF-46DF-83C7-753AC895ABC8}" srcOrd="0" destOrd="0" presId="urn:microsoft.com/office/officeart/2005/8/layout/arrow6"/>
    <dgm:cxn modelId="{09932442-1BDC-4A87-9757-0AFB1A358E05}" srcId="{FCD77BD1-8B53-49E5-99C0-AFBDD472FEFE}" destId="{006F72FA-E46E-465F-99CF-E324DFCD3D81}" srcOrd="1" destOrd="0" parTransId="{C28B9D12-8A63-4367-9C4A-6A106B8A0CF9}" sibTransId="{2D0FF642-A3DC-4015-A167-E3F0745099CB}"/>
    <dgm:cxn modelId="{39EDAEAF-BF76-4BBD-BB95-E018FBAC1642}" type="presOf" srcId="{006F72FA-E46E-465F-99CF-E324DFCD3D81}" destId="{BAD89559-7785-4F72-9950-A72F52F3A5E0}" srcOrd="0" destOrd="0" presId="urn:microsoft.com/office/officeart/2005/8/layout/arrow6"/>
    <dgm:cxn modelId="{0098CA73-5F84-428B-9717-AF8A586348B2}" srcId="{FCD77BD1-8B53-49E5-99C0-AFBDD472FEFE}" destId="{B4960796-4441-427E-A4C9-9DC613CB50DE}" srcOrd="2" destOrd="0" parTransId="{657335A3-054C-436F-A83C-085780BB7CFC}" sibTransId="{2DA5ECB0-619A-4B8F-8B86-4A291A1ED75C}"/>
    <dgm:cxn modelId="{97031EFC-F4BB-447F-A6B3-915F82234AEF}" type="presOf" srcId="{FCD77BD1-8B53-49E5-99C0-AFBDD472FEFE}" destId="{54E61A1B-370C-4283-9D9A-325D35697195}" srcOrd="0" destOrd="0" presId="urn:microsoft.com/office/officeart/2005/8/layout/arrow6"/>
    <dgm:cxn modelId="{B3A90A87-20F6-4623-B3F9-47DC0B8204DB}" srcId="{FCD77BD1-8B53-49E5-99C0-AFBDD472FEFE}" destId="{09F3F5DB-36F8-4BB6-A6C7-1B133F811F62}" srcOrd="3" destOrd="0" parTransId="{6345FD52-A0FF-4703-88BC-3657325B3B95}" sibTransId="{FDBBADC9-4DEE-4355-9FD4-58D89DD86058}"/>
    <dgm:cxn modelId="{9A1C4291-33BB-4E2C-9BE2-9F40BAEFA384}" type="presParOf" srcId="{54E61A1B-370C-4283-9D9A-325D35697195}" destId="{8604FE2C-FE55-4951-B2A7-BCA0982186DE}" srcOrd="0" destOrd="0" presId="urn:microsoft.com/office/officeart/2005/8/layout/arrow6"/>
    <dgm:cxn modelId="{023FA9C5-1E2B-4A8C-8501-0AD2E3BDA697}" type="presParOf" srcId="{54E61A1B-370C-4283-9D9A-325D35697195}" destId="{9B4B7EE9-11BF-46DF-83C7-753AC895ABC8}" srcOrd="1" destOrd="0" presId="urn:microsoft.com/office/officeart/2005/8/layout/arrow6"/>
    <dgm:cxn modelId="{DB8C0046-65A0-4A43-95E3-B99BEC218A78}" type="presParOf" srcId="{54E61A1B-370C-4283-9D9A-325D35697195}" destId="{BAD89559-7785-4F72-9950-A72F52F3A5E0}" srcOrd="2" destOrd="0" presId="urn:microsoft.com/office/officeart/2005/8/layout/arrow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4FE2C-FE55-4951-B2A7-BCA0982186DE}">
      <dsp:nvSpPr>
        <dsp:cNvPr id="0" name=""/>
        <dsp:cNvSpPr/>
      </dsp:nvSpPr>
      <dsp:spPr>
        <a:xfrm>
          <a:off x="0" y="0"/>
          <a:ext cx="6120680" cy="2448272"/>
        </a:xfrm>
        <a:prstGeom prst="leftRightRibb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4B7EE9-11BF-46DF-83C7-753AC895ABC8}">
      <dsp:nvSpPr>
        <dsp:cNvPr id="0" name=""/>
        <dsp:cNvSpPr/>
      </dsp:nvSpPr>
      <dsp:spPr>
        <a:xfrm>
          <a:off x="381305" y="569177"/>
          <a:ext cx="1844241" cy="9118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ts val="0"/>
            </a:spcAft>
          </a:pPr>
          <a:r>
            <a:rPr lang="ru-RU" sz="2500" b="1" u="sng" kern="1200" dirty="0" smtClean="0">
              <a:solidFill>
                <a:schemeClr val="tx2">
                  <a:lumMod val="75000"/>
                </a:schemeClr>
              </a:solidFill>
            </a:rPr>
            <a:t>Платеж</a:t>
          </a:r>
        </a:p>
        <a:p>
          <a:pPr lvl="0" algn="ctr" defTabSz="1111250">
            <a:lnSpc>
              <a:spcPct val="90000"/>
            </a:lnSpc>
            <a:spcBef>
              <a:spcPct val="0"/>
            </a:spcBef>
            <a:spcAft>
              <a:spcPts val="0"/>
            </a:spcAft>
          </a:pPr>
          <a:r>
            <a:rPr lang="ru-RU" sz="2500" b="1" kern="1200" dirty="0" smtClean="0">
              <a:solidFill>
                <a:schemeClr val="tx2">
                  <a:lumMod val="75000"/>
                </a:schemeClr>
              </a:solidFill>
            </a:rPr>
            <a:t>Доход</a:t>
          </a:r>
          <a:endParaRPr lang="ru-RU" sz="2500" kern="1200" dirty="0"/>
        </a:p>
      </dsp:txBody>
      <dsp:txXfrm>
        <a:off x="381305" y="569177"/>
        <a:ext cx="1844241" cy="911868"/>
      </dsp:txXfrm>
    </dsp:sp>
    <dsp:sp modelId="{BAD89559-7785-4F72-9950-A72F52F3A5E0}">
      <dsp:nvSpPr>
        <dsp:cNvPr id="0" name=""/>
        <dsp:cNvSpPr/>
      </dsp:nvSpPr>
      <dsp:spPr>
        <a:xfrm>
          <a:off x="2971278" y="802144"/>
          <a:ext cx="2387065" cy="119965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ts val="0"/>
            </a:spcAft>
          </a:pPr>
          <a:r>
            <a:rPr lang="ru-RU" sz="2500" b="1" u="sng" kern="1200" dirty="0" smtClean="0">
              <a:solidFill>
                <a:schemeClr val="tx2">
                  <a:lumMod val="75000"/>
                </a:schemeClr>
              </a:solidFill>
            </a:rPr>
            <a:t>Кредит </a:t>
          </a:r>
        </a:p>
        <a:p>
          <a:pPr lvl="0" algn="ctr" defTabSz="1111250">
            <a:lnSpc>
              <a:spcPct val="90000"/>
            </a:lnSpc>
            <a:spcBef>
              <a:spcPct val="0"/>
            </a:spcBef>
            <a:spcAft>
              <a:spcPts val="0"/>
            </a:spcAft>
          </a:pPr>
          <a:r>
            <a:rPr lang="ru-RU" sz="2500" b="1" kern="1200" dirty="0" smtClean="0">
              <a:solidFill>
                <a:schemeClr val="tx2">
                  <a:lumMod val="75000"/>
                </a:schemeClr>
              </a:solidFill>
            </a:rPr>
            <a:t>Обеспечение</a:t>
          </a:r>
          <a:endParaRPr lang="ru-RU" sz="2500" kern="1200" dirty="0"/>
        </a:p>
      </dsp:txBody>
      <dsp:txXfrm>
        <a:off x="2971278" y="802144"/>
        <a:ext cx="2387065" cy="1199653"/>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46EB73-4400-455D-94F0-4F799747249A}" type="datetimeFigureOut">
              <a:rPr lang="ru-RU" smtClean="0"/>
              <a:t>10.02.2022</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90E863-9E65-4655-884A-8ACF6CB49C18}" type="slidenum">
              <a:rPr lang="ru-RU" smtClean="0"/>
              <a:t>‹#›</a:t>
            </a:fld>
            <a:endParaRPr lang="ru-RU"/>
          </a:p>
        </p:txBody>
      </p:sp>
    </p:spTree>
    <p:extLst>
      <p:ext uri="{BB962C8B-B14F-4D97-AF65-F5344CB8AC3E}">
        <p14:creationId xmlns:p14="http://schemas.microsoft.com/office/powerpoint/2010/main" val="47446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Международная неделя финансовой грамотности (</a:t>
            </a:r>
            <a:r>
              <a:rPr lang="ru-RU" sz="1200" kern="1200" dirty="0" err="1" smtClean="0">
                <a:solidFill>
                  <a:schemeClr val="tx1"/>
                </a:solidFill>
                <a:effectLst/>
                <a:latin typeface="+mn-lt"/>
                <a:ea typeface="+mn-ea"/>
                <a:cs typeface="+mn-cs"/>
              </a:rPr>
              <a:t>Global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Money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Week</a:t>
            </a:r>
            <a:r>
              <a:rPr lang="ru-RU" sz="1200" kern="1200" dirty="0" smtClean="0">
                <a:solidFill>
                  <a:schemeClr val="tx1"/>
                </a:solidFill>
                <a:effectLst/>
                <a:latin typeface="+mn-lt"/>
                <a:ea typeface="+mn-ea"/>
                <a:cs typeface="+mn-cs"/>
              </a:rPr>
              <a:t>) – это ежегодная общемировая кампания по повышению осведомленности детей и молодежи о финансах. Глобальным координатором недели выступает Организация экономического сотрудничества и развития. Начало </a:t>
            </a:r>
            <a:r>
              <a:rPr lang="ru-RU" sz="1200" kern="1200" dirty="0" err="1" smtClean="0">
                <a:solidFill>
                  <a:schemeClr val="tx1"/>
                </a:solidFill>
                <a:effectLst/>
                <a:latin typeface="+mn-lt"/>
                <a:ea typeface="+mn-ea"/>
                <a:cs typeface="+mn-cs"/>
              </a:rPr>
              <a:t>Global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Money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Week</a:t>
            </a:r>
            <a:r>
              <a:rPr lang="ru-RU" sz="1200" kern="1200" dirty="0" smtClean="0">
                <a:solidFill>
                  <a:schemeClr val="tx1"/>
                </a:solidFill>
                <a:effectLst/>
                <a:latin typeface="+mn-lt"/>
                <a:ea typeface="+mn-ea"/>
                <a:cs typeface="+mn-cs"/>
              </a:rPr>
              <a:t> было положено еще в 2012 году, и с тех пор ее участниками стали более 53 миллиона детей из 176 стран и территорий по всему миру. Республика Беларусь одна из первых в 2013 году присоединилась к числу партнеров этого международного движения и каждый год участвует в важной образовательной инициативе.</a:t>
            </a:r>
          </a:p>
          <a:p>
            <a:r>
              <a:rPr lang="ru-RU" sz="1200" kern="1200" dirty="0" smtClean="0">
                <a:solidFill>
                  <a:schemeClr val="tx1"/>
                </a:solidFill>
                <a:effectLst/>
                <a:latin typeface="+mn-lt"/>
                <a:ea typeface="+mn-ea"/>
                <a:cs typeface="+mn-cs"/>
              </a:rPr>
              <a:t>Тематический акцент недели в этом году мы решили сделать на разумном (рациональном) заимствовании. Почему вам важно познакомиться с вопросами рационального заимствования уже сегодня? Потому что все привычки, в том числе и финансовые, формируются у человека с детства. Сформированные в юном возрасте навыки помогут вам во взрослой жизни умело пользоваться предлагаемыми на рынке финансовыми инструментами, что значительно расширит границы ваших жизненных возможностей и позволит с успехом заботит</a:t>
            </a:r>
            <a:r>
              <a:rPr lang="be-BY" sz="1200" kern="1200" dirty="0" smtClean="0">
                <a:solidFill>
                  <a:schemeClr val="tx1"/>
                </a:solidFill>
                <a:effectLst/>
                <a:latin typeface="+mn-lt"/>
                <a:ea typeface="+mn-ea"/>
                <a:cs typeface="+mn-cs"/>
              </a:rPr>
              <a:t>ь</a:t>
            </a:r>
            <a:r>
              <a:rPr lang="ru-RU" sz="1200" kern="1200" dirty="0" err="1" smtClean="0">
                <a:solidFill>
                  <a:schemeClr val="tx1"/>
                </a:solidFill>
                <a:effectLst/>
                <a:latin typeface="+mn-lt"/>
                <a:ea typeface="+mn-ea"/>
                <a:cs typeface="+mn-cs"/>
              </a:rPr>
              <a:t>ся</a:t>
            </a:r>
            <a:r>
              <a:rPr lang="ru-RU" sz="1200" kern="1200" dirty="0" smtClean="0">
                <a:solidFill>
                  <a:schemeClr val="tx1"/>
                </a:solidFill>
                <a:effectLst/>
                <a:latin typeface="+mn-lt"/>
                <a:ea typeface="+mn-ea"/>
                <a:cs typeface="+mn-cs"/>
              </a:rPr>
              <a:t> о своем благосостоянии.</a:t>
            </a:r>
          </a:p>
          <a:p>
            <a:r>
              <a:rPr lang="ru-RU" sz="1200" kern="1200" dirty="0" smtClean="0">
                <a:solidFill>
                  <a:schemeClr val="tx1"/>
                </a:solidFill>
                <a:effectLst/>
                <a:latin typeface="+mn-lt"/>
                <a:ea typeface="+mn-ea"/>
                <a:cs typeface="+mn-cs"/>
              </a:rPr>
              <a:t>Денежные вопросы действительно имеют значение. Все мы желаем жить в собственном уютном доме, красиво одеваться и ездить на современном автомобиле. Одни люди для того, чтобы ускорить момент приобретения желанных благ экономят и сберегают, другие – ищут дополнительный заработок, а третьи предпочитают руководствоваться призывами товаропроизводителей и продавцов: «Купи! Нет денег? – Возьми в долг и все равно купи!».</a:t>
            </a:r>
          </a:p>
          <a:p>
            <a:r>
              <a:rPr lang="ru-RU" sz="1200" kern="1200" dirty="0" smtClean="0">
                <a:solidFill>
                  <a:schemeClr val="tx1"/>
                </a:solidFill>
                <a:effectLst/>
                <a:latin typeface="+mn-lt"/>
                <a:ea typeface="+mn-ea"/>
                <a:cs typeface="+mn-cs"/>
              </a:rPr>
              <a:t>Далеко не все люди понимают, что деньги, взятые в долг, кроме удовлетворения наших потребностей несут и обязательства. И для того, чтобы кредит стал полезным финансовым инструментом, а не источником проблем, заимствование должно быть «разумным», или рациональным.</a:t>
            </a:r>
          </a:p>
          <a:p>
            <a:r>
              <a:rPr lang="ru-RU" sz="1200" kern="1200" dirty="0" smtClean="0">
                <a:solidFill>
                  <a:schemeClr val="tx1"/>
                </a:solidFill>
                <a:effectLst/>
                <a:latin typeface="+mn-lt"/>
                <a:ea typeface="+mn-ea"/>
                <a:cs typeface="+mn-cs"/>
              </a:rPr>
              <a:t>В некоторых случаях прибегать к кредитованию нецелесообразно</a:t>
            </a:r>
            <a:r>
              <a:rPr lang="be-BY" sz="1200" kern="1200" dirty="0" smtClean="0">
                <a:solidFill>
                  <a:schemeClr val="tx1"/>
                </a:solidFill>
                <a:effectLst/>
                <a:latin typeface="+mn-lt"/>
                <a:ea typeface="+mn-ea"/>
                <a:cs typeface="+mn-cs"/>
              </a:rPr>
              <a:t>. В</a:t>
            </a:r>
            <a:r>
              <a:rPr lang="ru-RU" sz="1200" kern="1200" dirty="0" smtClean="0">
                <a:solidFill>
                  <a:schemeClr val="tx1"/>
                </a:solidFill>
                <a:effectLst/>
                <a:latin typeface="+mn-lt"/>
                <a:ea typeface="+mn-ea"/>
                <a:cs typeface="+mn-cs"/>
              </a:rPr>
              <a:t> связи с этим мы должны определиться – когда заимствование полезно, а когда следует избегать долгов. Итак, узнаем, как, где и когда можно взять деньги </a:t>
            </a:r>
            <a:r>
              <a:rPr lang="ru-RU" sz="1200" kern="1200" smtClean="0">
                <a:solidFill>
                  <a:schemeClr val="tx1"/>
                </a:solidFill>
                <a:effectLst/>
                <a:latin typeface="+mn-lt"/>
                <a:ea typeface="+mn-ea"/>
                <a:cs typeface="+mn-cs"/>
              </a:rPr>
              <a:t>в </a:t>
            </a:r>
            <a:r>
              <a:rPr lang="ru-RU" sz="1200" kern="1200" smtClean="0">
                <a:solidFill>
                  <a:schemeClr val="tx1"/>
                </a:solidFill>
                <a:effectLst/>
                <a:latin typeface="+mn-lt"/>
                <a:ea typeface="+mn-ea"/>
                <a:cs typeface="+mn-cs"/>
              </a:rPr>
              <a:t>долг.</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1</a:t>
            </a:fld>
            <a:endParaRPr lang="ru-RU"/>
          </a:p>
        </p:txBody>
      </p:sp>
    </p:spTree>
    <p:extLst>
      <p:ext uri="{BB962C8B-B14F-4D97-AF65-F5344CB8AC3E}">
        <p14:creationId xmlns:p14="http://schemas.microsoft.com/office/powerpoint/2010/main" val="4251162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Банки оценивают кредитоспособность заявителя на основании многофакторного анализа, в том числе оценивают заявленный клиентом уровень получаемых доходов, возможность своевременно регулярно погашать кредит и проценты за пользование им в соответствии с условиями кредитного договора.</a:t>
            </a:r>
          </a:p>
          <a:p>
            <a:r>
              <a:rPr lang="ru-RU" sz="1200" kern="1200" dirty="0" smtClean="0">
                <a:solidFill>
                  <a:schemeClr val="tx1"/>
                </a:solidFill>
                <a:effectLst/>
                <a:latin typeface="+mn-lt"/>
                <a:ea typeface="+mn-ea"/>
                <a:cs typeface="+mn-cs"/>
              </a:rPr>
              <a:t>Предоставляя кредит на </a:t>
            </a:r>
            <a:r>
              <a:rPr lang="ru-RU" sz="1200" b="1" kern="1200" dirty="0" smtClean="0">
                <a:solidFill>
                  <a:schemeClr val="tx1"/>
                </a:solidFill>
                <a:effectLst/>
                <a:latin typeface="+mn-lt"/>
                <a:ea typeface="+mn-ea"/>
                <a:cs typeface="+mn-cs"/>
              </a:rPr>
              <a:t>потребительские нужды</a:t>
            </a:r>
            <a:r>
              <a:rPr lang="ru-RU" sz="1200" kern="1200" dirty="0" smtClean="0">
                <a:solidFill>
                  <a:schemeClr val="tx1"/>
                </a:solidFill>
                <a:effectLst/>
                <a:latin typeface="+mn-lt"/>
                <a:ea typeface="+mn-ea"/>
                <a:cs typeface="+mn-cs"/>
              </a:rPr>
              <a:t>, банк использует показатель долговой нагрузки. Он рассчитывается как процентное соотношение размера ежемесячного платежа по операциям кредитного характера к размеру среднемесячного дохода кредитополучателя. Этот показатель не должен превышать 40%.</a:t>
            </a:r>
          </a:p>
          <a:p>
            <a:r>
              <a:rPr lang="ru-RU" sz="1200" kern="1200" dirty="0" smtClean="0">
                <a:solidFill>
                  <a:schemeClr val="tx1"/>
                </a:solidFill>
                <a:effectLst/>
                <a:latin typeface="+mn-lt"/>
                <a:ea typeface="+mn-ea"/>
                <a:cs typeface="+mn-cs"/>
              </a:rPr>
              <a:t>При предоставлении кредита на </a:t>
            </a:r>
            <a:r>
              <a:rPr lang="ru-RU" sz="1200" b="1" kern="1200" dirty="0" smtClean="0">
                <a:solidFill>
                  <a:schemeClr val="tx1"/>
                </a:solidFill>
                <a:effectLst/>
                <a:latin typeface="+mn-lt"/>
                <a:ea typeface="+mn-ea"/>
                <a:cs typeface="+mn-cs"/>
              </a:rPr>
              <a:t>финансирование недвижимости</a:t>
            </a:r>
            <a:r>
              <a:rPr lang="ru-RU" sz="1200" kern="1200" dirty="0" smtClean="0">
                <a:solidFill>
                  <a:schemeClr val="tx1"/>
                </a:solidFill>
                <a:effectLst/>
                <a:latin typeface="+mn-lt"/>
                <a:ea typeface="+mn-ea"/>
                <a:cs typeface="+mn-cs"/>
              </a:rPr>
              <a:t> банк использует в том числе показатель обеспеченности кредита, который рассчитывается как процентное соотношение суммы кредита к стоимости объекта недвижимости, принимаемого в залог в качестве обеспечения, и (или) сумме иного обеспечения в соответствии с договором. Размер его не должен быть больше 90%.</a:t>
            </a:r>
          </a:p>
          <a:p>
            <a:r>
              <a:rPr lang="ru-RU" sz="1200" kern="1200" dirty="0" smtClean="0">
                <a:solidFill>
                  <a:schemeClr val="tx1"/>
                </a:solidFill>
                <a:effectLst/>
                <a:latin typeface="+mn-lt"/>
                <a:ea typeface="+mn-ea"/>
                <a:cs typeface="+mn-cs"/>
              </a:rPr>
              <a:t>Превышение указанных показателей является причиной отказа в предоставлении кредита, но банк вправе установить и более жесткие требования. Также изучаются сведения, содержащиеся в </a:t>
            </a:r>
            <a:r>
              <a:rPr lang="ru-RU" sz="1200" i="1" kern="1200" dirty="0" smtClean="0">
                <a:solidFill>
                  <a:schemeClr val="tx1"/>
                </a:solidFill>
                <a:effectLst/>
                <a:latin typeface="+mn-lt"/>
                <a:ea typeface="+mn-ea"/>
                <a:cs typeface="+mn-cs"/>
              </a:rPr>
              <a:t>кредитных историях</a:t>
            </a:r>
            <a:r>
              <a:rPr lang="ru-RU" sz="120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10</a:t>
            </a:fld>
            <a:endParaRPr lang="ru-RU"/>
          </a:p>
        </p:txBody>
      </p:sp>
    </p:spTree>
    <p:extLst>
      <p:ext uri="{BB962C8B-B14F-4D97-AF65-F5344CB8AC3E}">
        <p14:creationId xmlns:p14="http://schemas.microsoft.com/office/powerpoint/2010/main" val="345161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Как гласит известная пословица, «береги честь смолоду». То же самое относится и к кредитной истории.</a:t>
            </a:r>
          </a:p>
          <a:p>
            <a:r>
              <a:rPr lang="ru-RU" sz="1200" kern="1200" dirty="0" smtClean="0">
                <a:solidFill>
                  <a:schemeClr val="tx1"/>
                </a:solidFill>
                <a:effectLst/>
                <a:latin typeface="+mn-lt"/>
                <a:ea typeface="+mn-ea"/>
                <a:cs typeface="+mn-cs"/>
              </a:rPr>
              <a:t>Кредитной историей называются сведения о том, как конкретный человек или организация исполняют взятые на себя обязательства по кредитным сделкам. Кредитная сделка – это кредитный договор, договор, содержащий условия </a:t>
            </a:r>
            <a:r>
              <a:rPr lang="ru-RU" sz="1200" kern="1200" dirty="0" err="1" smtClean="0">
                <a:solidFill>
                  <a:schemeClr val="tx1"/>
                </a:solidFill>
                <a:effectLst/>
                <a:latin typeface="+mn-lt"/>
                <a:ea typeface="+mn-ea"/>
                <a:cs typeface="+mn-cs"/>
              </a:rPr>
              <a:t>овердрафтного</a:t>
            </a:r>
            <a:r>
              <a:rPr lang="ru-RU" sz="1200" kern="1200" dirty="0" smtClean="0">
                <a:solidFill>
                  <a:schemeClr val="tx1"/>
                </a:solidFill>
                <a:effectLst/>
                <a:latin typeface="+mn-lt"/>
                <a:ea typeface="+mn-ea"/>
                <a:cs typeface="+mn-cs"/>
              </a:rPr>
              <a:t> кредитования, договор лизинга, договор факторинга, договоры займа, залога, гарантии и поручительства, которые физические и юридические лица заключают с банками, небанковскими кредитно-финансовыми организациями, ОАО «Банк развития Республики Беларусь», лизинговыми, </a:t>
            </a:r>
            <a:r>
              <a:rPr lang="ru-RU" sz="1200" kern="1200" dirty="0" err="1" smtClean="0">
                <a:solidFill>
                  <a:schemeClr val="tx1"/>
                </a:solidFill>
                <a:effectLst/>
                <a:latin typeface="+mn-lt"/>
                <a:ea typeface="+mn-ea"/>
                <a:cs typeface="+mn-cs"/>
              </a:rPr>
              <a:t>микрофинансовыми</a:t>
            </a:r>
            <a:r>
              <a:rPr lang="ru-RU" sz="1200" kern="1200" dirty="0" smtClean="0">
                <a:solidFill>
                  <a:schemeClr val="tx1"/>
                </a:solidFill>
                <a:effectLst/>
                <a:latin typeface="+mn-lt"/>
                <a:ea typeface="+mn-ea"/>
                <a:cs typeface="+mn-cs"/>
              </a:rPr>
              <a:t> и специализированными организациями, а также посредством сервиса онлайн-заимствования.</a:t>
            </a:r>
          </a:p>
          <a:p>
            <a:r>
              <a:rPr lang="ru-RU" sz="1200" kern="1200" dirty="0" smtClean="0">
                <a:solidFill>
                  <a:schemeClr val="tx1"/>
                </a:solidFill>
                <a:effectLst/>
                <a:latin typeface="+mn-lt"/>
                <a:ea typeface="+mn-ea"/>
                <a:cs typeface="+mn-cs"/>
              </a:rPr>
              <a:t>Кредитная история хранится в Национальном банке Республики Беларусь. Сведения для кредитной истории о заключенных кредитных сделках и об исполнении обязательств по ним финансовые организации направляют в Национальный банк. Предоставленная информация отражается в кредитной истории моментально (информация обновляется онлайн). </a:t>
            </a:r>
          </a:p>
          <a:p>
            <a:r>
              <a:rPr lang="ru-RU" sz="1200" kern="1200" dirty="0" smtClean="0">
                <a:solidFill>
                  <a:schemeClr val="tx1"/>
                </a:solidFill>
                <a:effectLst/>
                <a:latin typeface="+mn-lt"/>
                <a:ea typeface="+mn-ea"/>
                <a:cs typeface="+mn-cs"/>
              </a:rPr>
              <a:t>Зачем и кому нужна эта информация? Эта информация, конечно же, очень полезна финансовым учреждениям для оценки кредитоспособности и добросовестности в исполнении обязательств потенциальных клиентов. Тем не менее, решение о том, выдавать кредит клиенту или нет, финансовое учреждение принимает самостоятельно: у каждого своя система управления кредитным риском (кто-то предпочитает давать кредиты исключительно надежным заемщикам, а кто-то может и рискнуть).</a:t>
            </a:r>
          </a:p>
          <a:p>
            <a:r>
              <a:rPr lang="ru-RU" sz="1200" kern="1200" dirty="0" smtClean="0">
                <a:solidFill>
                  <a:schemeClr val="tx1"/>
                </a:solidFill>
                <a:effectLst/>
                <a:latin typeface="+mn-lt"/>
                <a:ea typeface="+mn-ea"/>
                <a:cs typeface="+mn-cs"/>
              </a:rPr>
              <a:t>Во многих странах кредитную историю человека проверяют даже и при устройстве на работу, аренде жилья. «Плохая» кредитная история не очень-то хорошо характеризует человека!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11</a:t>
            </a:fld>
            <a:endParaRPr lang="ru-RU"/>
          </a:p>
        </p:txBody>
      </p:sp>
    </p:spTree>
    <p:extLst>
      <p:ext uri="{BB962C8B-B14F-4D97-AF65-F5344CB8AC3E}">
        <p14:creationId xmlns:p14="http://schemas.microsoft.com/office/powerpoint/2010/main" val="3421081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Национальный банк по запросам предоставляет информацию в виде кредитных отчетов, сформированных на основании сведений, входящих в кредитную историю. Кредитный отчет содержит:</a:t>
            </a:r>
          </a:p>
          <a:p>
            <a:r>
              <a:rPr lang="ru-RU" sz="1200" kern="1200" dirty="0" smtClean="0">
                <a:solidFill>
                  <a:schemeClr val="tx1"/>
                </a:solidFill>
                <a:effectLst/>
                <a:latin typeface="+mn-lt"/>
                <a:ea typeface="+mn-ea"/>
                <a:cs typeface="+mn-cs"/>
              </a:rPr>
              <a:t>– персональные данные человека, сведения о заключенных кредитных сделках, а также сведения об исполнении обязательств по ним; </a:t>
            </a:r>
          </a:p>
          <a:p>
            <a:r>
              <a:rPr lang="ru-RU" sz="1200" kern="1200" dirty="0" smtClean="0">
                <a:solidFill>
                  <a:schemeClr val="tx1"/>
                </a:solidFill>
                <a:effectLst/>
                <a:latin typeface="+mn-lt"/>
                <a:ea typeface="+mn-ea"/>
                <a:cs typeface="+mn-cs"/>
              </a:rPr>
              <a:t>– перечень организаций, которые запрашивали</a:t>
            </a:r>
            <a:r>
              <a:rPr lang="x-none" sz="1200" kern="1200" dirty="0" smtClean="0">
                <a:solidFill>
                  <a:schemeClr val="tx1"/>
                </a:solidFill>
                <a:effectLst/>
                <a:latin typeface="+mn-lt"/>
                <a:ea typeface="+mn-ea"/>
                <a:cs typeface="+mn-cs"/>
              </a:rPr>
              <a:t> вашу кредитную историю </a:t>
            </a:r>
            <a:r>
              <a:rPr lang="ru-RU" sz="1200" kern="1200" dirty="0" smtClean="0">
                <a:solidFill>
                  <a:schemeClr val="tx1"/>
                </a:solidFill>
                <a:effectLst/>
                <a:latin typeface="+mn-lt"/>
                <a:ea typeface="+mn-ea"/>
                <a:cs typeface="+mn-cs"/>
              </a:rPr>
              <a:t>на основании предоставленного вами согласия,</a:t>
            </a:r>
            <a:r>
              <a:rPr lang="x-none" sz="1200" kern="1200" dirty="0" smtClean="0">
                <a:solidFill>
                  <a:schemeClr val="tx1"/>
                </a:solidFill>
                <a:effectLst/>
                <a:latin typeface="+mn-lt"/>
                <a:ea typeface="+mn-ea"/>
                <a:cs typeface="+mn-cs"/>
              </a:rPr>
              <a:t> и дату их запроса;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r>
              <a:rPr lang="x-none" sz="1200" kern="1200" dirty="0" smtClean="0">
                <a:solidFill>
                  <a:schemeClr val="tx1"/>
                </a:solidFill>
                <a:effectLst/>
                <a:latin typeface="+mn-lt"/>
                <a:ea typeface="+mn-ea"/>
                <a:cs typeface="+mn-cs"/>
              </a:rPr>
              <a:t>ваш </a:t>
            </a:r>
            <a:r>
              <a:rPr lang="ru-RU" sz="1200" kern="1200" dirty="0" smtClean="0">
                <a:solidFill>
                  <a:schemeClr val="tx1"/>
                </a:solidFill>
                <a:effectLst/>
                <a:latin typeface="+mn-lt"/>
                <a:ea typeface="+mn-ea"/>
                <a:cs typeface="+mn-cs"/>
              </a:rPr>
              <a:t>«</a:t>
            </a:r>
            <a:r>
              <a:rPr lang="x-none" sz="1200" kern="1200" dirty="0" smtClean="0">
                <a:solidFill>
                  <a:schemeClr val="tx1"/>
                </a:solidFill>
                <a:effectLst/>
                <a:latin typeface="+mn-lt"/>
                <a:ea typeface="+mn-ea"/>
                <a:cs typeface="+mn-cs"/>
              </a:rPr>
              <a:t>кредитный рейтинг</a:t>
            </a:r>
            <a:r>
              <a:rPr lang="ru-RU" sz="1200" kern="1200" dirty="0" smtClean="0">
                <a:solidFill>
                  <a:schemeClr val="tx1"/>
                </a:solidFill>
                <a:effectLst/>
                <a:latin typeface="+mn-lt"/>
                <a:ea typeface="+mn-ea"/>
                <a:cs typeface="+mn-cs"/>
              </a:rPr>
              <a:t>»</a:t>
            </a:r>
            <a:r>
              <a:rPr lang="x-none" sz="1200" kern="1200" dirty="0" smtClean="0">
                <a:solidFill>
                  <a:schemeClr val="tx1"/>
                </a:solidFill>
                <a:effectLst/>
                <a:latin typeface="+mn-lt"/>
                <a:ea typeface="+mn-ea"/>
                <a:cs typeface="+mn-cs"/>
              </a:rPr>
              <a:t> (скор</a:t>
            </a:r>
            <a:r>
              <a:rPr lang="ru-RU" sz="1200" kern="1200" dirty="0" smtClean="0">
                <a:solidFill>
                  <a:schemeClr val="tx1"/>
                </a:solidFill>
                <a:effectLst/>
                <a:latin typeface="+mn-lt"/>
                <a:ea typeface="+mn-ea"/>
                <a:cs typeface="+mn-cs"/>
              </a:rPr>
              <a:t>балл</a:t>
            </a:r>
            <a:r>
              <a:rPr lang="x-none" sz="1200" kern="1200" dirty="0" smtClean="0">
                <a:solidFill>
                  <a:schemeClr val="tx1"/>
                </a:solidFill>
                <a:effectLst/>
                <a:latin typeface="+mn-lt"/>
                <a:ea typeface="+mn-ea"/>
                <a:cs typeface="+mn-cs"/>
              </a:rPr>
              <a:t>), рассчитанный Национальным банком на основании анализа сведений, содержащихся в вашей кредитной истории.</a:t>
            </a:r>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12</a:t>
            </a:fld>
            <a:endParaRPr lang="ru-RU"/>
          </a:p>
        </p:txBody>
      </p:sp>
    </p:spTree>
    <p:extLst>
      <p:ext uri="{BB962C8B-B14F-4D97-AF65-F5344CB8AC3E}">
        <p14:creationId xmlns:p14="http://schemas.microsoft.com/office/powerpoint/2010/main" val="416726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Ознакомиться со своей кредитной историей важно и самим гражданам. Получить информацию, которая содержится в кредитной истории, просто. Это можно сделать на сайте Кредитного регистра (www.creditregister.by). Для этого сначала нужно пройти регистрацию в Межбанковской системе идентификации (https://ipersonal.raschet.by/). Получение кредитного отчета в электронном виде особенно актуально для жителей удаленных небольших населенных пунктов.</a:t>
            </a:r>
          </a:p>
          <a:p>
            <a:r>
              <a:rPr lang="ru-RU" sz="1200" kern="1200" dirty="0" smtClean="0">
                <a:solidFill>
                  <a:schemeClr val="tx1"/>
                </a:solidFill>
                <a:effectLst/>
                <a:latin typeface="+mn-lt"/>
                <a:ea typeface="+mn-ea"/>
                <a:cs typeface="+mn-cs"/>
              </a:rPr>
              <a:t>Можно обратиться лично с паспортом в Национальный банк или получить кредитный отчет по почте</a:t>
            </a:r>
            <a:r>
              <a:rPr lang="en-US" sz="1200" kern="1200" dirty="0" smtClean="0">
                <a:solidFill>
                  <a:schemeClr val="tx1"/>
                </a:solidFill>
                <a:effectLst/>
                <a:latin typeface="+mn-lt"/>
                <a:ea typeface="+mn-ea"/>
                <a:cs typeface="+mn-cs"/>
              </a:rPr>
              <a:t> </a:t>
            </a:r>
            <a:r>
              <a:rPr lang="ru-RU" sz="1200" kern="1200" smtClean="0">
                <a:solidFill>
                  <a:schemeClr val="tx1"/>
                </a:solidFill>
                <a:effectLst/>
                <a:latin typeface="+mn-lt"/>
                <a:ea typeface="+mn-ea"/>
                <a:cs typeface="+mn-cs"/>
              </a:rPr>
              <a:t>(в случае когда кредитный отчет предоставляется без уплаты вознаграждения).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Получить кредитный отчет может либо сам субъект кредитной истории, либо его доверенное лицо на основании нотариально заверенной доверенности. Кроме того, пользователь кредитной истории, получивший кредитную историю на основании предоставленного вами согласия, обязан по вашему требованию безвозмездно предоставить возможность ознакомиться с содержанием кредитного отчета. При этом никакие сведения из кредитной истории не предоставляются по телефону. </a:t>
            </a:r>
          </a:p>
          <a:p>
            <a:r>
              <a:rPr lang="ru-RU" sz="1200" kern="1200" dirty="0" smtClean="0">
                <a:solidFill>
                  <a:schemeClr val="tx1"/>
                </a:solidFill>
                <a:effectLst/>
                <a:latin typeface="+mn-lt"/>
                <a:ea typeface="+mn-ea"/>
                <a:cs typeface="+mn-cs"/>
              </a:rPr>
              <a:t>Один раз в течение календарного года кредитный отчет предоставляется бесплатно, все следующие обращения (в течение календарного года) – платные. Количество обращений за кредитным отчетом не ограничено. Стоимость отчета в электронном виде значительно ниже по сравнению с вознаграждением за предоставление отчета на бумажном носителе (в случае необходимости получения последующих отчетов в течение года).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13</a:t>
            </a:fld>
            <a:endParaRPr lang="ru-RU"/>
          </a:p>
        </p:txBody>
      </p:sp>
    </p:spTree>
    <p:extLst>
      <p:ext uri="{BB962C8B-B14F-4D97-AF65-F5344CB8AC3E}">
        <p14:creationId xmlns:p14="http://schemas.microsoft.com/office/powerpoint/2010/main" val="953699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Множество финансовых учреждений (банки, лизинговые организации, ломбарды) предлагают разнообразные финансовые продукты и услуги. Как сделать правильный выбор? Необходимо сравнить предложения различных финансовых учреждений, изучить условия нескольких аналогичных финансовых инструментов, выбрать наиболее оптимальный, соответствующий текущим потребностям вариант.</a:t>
            </a:r>
          </a:p>
          <a:p>
            <a:r>
              <a:rPr lang="ru-RU" sz="1200" kern="1200" dirty="0" smtClean="0">
                <a:solidFill>
                  <a:schemeClr val="tx1"/>
                </a:solidFill>
                <a:effectLst/>
                <a:latin typeface="+mn-lt"/>
                <a:ea typeface="+mn-ea"/>
                <a:cs typeface="+mn-cs"/>
              </a:rPr>
              <a:t>Когда клиент приобретает что-либо в кредит – например, тот же автомобиль – этот товар сразу же становится собственностью заемщика. В случае лизинга товар будет в собственности лизинговой организации, пока клиент его не выкупит. Кроме того, нужно понимать, что в кредит у банка можно взять просто деньги – и потратить их как угодно. А в случае лизинга предметом договора является конкретный товар, как правило, дорогостоящий. </a:t>
            </a:r>
          </a:p>
          <a:p>
            <a:r>
              <a:rPr lang="ru-RU" sz="1200" kern="1200" dirty="0" smtClean="0">
                <a:solidFill>
                  <a:schemeClr val="tx1"/>
                </a:solidFill>
                <a:effectLst/>
                <a:latin typeface="+mn-lt"/>
                <a:ea typeface="+mn-ea"/>
                <a:cs typeface="+mn-cs"/>
              </a:rPr>
              <a:t>А чем лизинг отличается от простой аренды? Когда клиент берет что-то в аренду – арендодатель, как правило, уже имеет этот товар в собственности. В то время как лизинговая организация приобретает товар специально для клиента и по его поручению. А значит, товар при обычной аренде может не в полной мере соответствовать требованиям клиента, выбор – ограничен.</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14</a:t>
            </a:fld>
            <a:endParaRPr lang="ru-RU"/>
          </a:p>
        </p:txBody>
      </p:sp>
    </p:spTree>
    <p:extLst>
      <p:ext uri="{BB962C8B-B14F-4D97-AF65-F5344CB8AC3E}">
        <p14:creationId xmlns:p14="http://schemas.microsoft.com/office/powerpoint/2010/main" val="1812009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 сравнению с кредитованием лизинг имеет следующие </a:t>
            </a:r>
            <a:r>
              <a:rPr lang="ru-RU" sz="1200" b="1" kern="1200" dirty="0" smtClean="0">
                <a:solidFill>
                  <a:schemeClr val="tx1"/>
                </a:solidFill>
                <a:effectLst/>
                <a:latin typeface="+mn-lt"/>
                <a:ea typeface="+mn-ea"/>
                <a:cs typeface="+mn-cs"/>
              </a:rPr>
              <a:t>преимущества</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требования к лизингополучателю обычно менее жесткие, чем требования, предъявляемые банками к потенциальным кредитополучателям;</a:t>
            </a:r>
          </a:p>
          <a:p>
            <a:r>
              <a:rPr lang="ru-RU" sz="1200" kern="1200" dirty="0" smtClean="0">
                <a:solidFill>
                  <a:schemeClr val="tx1"/>
                </a:solidFill>
                <a:effectLst/>
                <a:latin typeface="+mn-lt"/>
                <a:ea typeface="+mn-ea"/>
                <a:cs typeface="+mn-cs"/>
              </a:rPr>
              <a:t>процедура оформления сделки проходит быстрее, поскольку нет необходимости тщательной проверки лизингополучателя. Так как имущество до окончательных расчетов будет собственностью компании-лизингодателя, то она ничем не рискует;</a:t>
            </a:r>
          </a:p>
          <a:p>
            <a:r>
              <a:rPr lang="ru-RU" sz="1200" kern="1200" dirty="0" smtClean="0">
                <a:solidFill>
                  <a:schemeClr val="tx1"/>
                </a:solidFill>
                <a:effectLst/>
                <a:latin typeface="+mn-lt"/>
                <a:ea typeface="+mn-ea"/>
                <a:cs typeface="+mn-cs"/>
              </a:rPr>
              <a:t>в договоре лизинга можно предусмотреть более гибкие условия расчетов по лизинговым платежам, а процедура внесения изменений в график является более простой, чем при кредитовании.</a:t>
            </a:r>
          </a:p>
          <a:p>
            <a:r>
              <a:rPr lang="ru-RU" sz="1200" kern="1200" dirty="0" smtClean="0">
                <a:solidFill>
                  <a:schemeClr val="tx1"/>
                </a:solidFill>
                <a:effectLst/>
                <a:latin typeface="+mn-lt"/>
                <a:ea typeface="+mn-ea"/>
                <a:cs typeface="+mn-cs"/>
              </a:rPr>
              <a:t>Вместе с тем, лизинг имеет и некоторые </a:t>
            </a:r>
            <a:r>
              <a:rPr lang="ru-RU" sz="1200" b="1" kern="1200" dirty="0" smtClean="0">
                <a:solidFill>
                  <a:schemeClr val="tx1"/>
                </a:solidFill>
                <a:effectLst/>
                <a:latin typeface="+mn-lt"/>
                <a:ea typeface="+mn-ea"/>
                <a:cs typeface="+mn-cs"/>
              </a:rPr>
              <a:t>недостатки</a:t>
            </a:r>
            <a:r>
              <a:rPr lang="ru-RU" sz="1200" kern="1200" dirty="0" smtClean="0">
                <a:solidFill>
                  <a:schemeClr val="tx1"/>
                </a:solidFill>
                <a:effectLst/>
                <a:latin typeface="+mn-lt"/>
                <a:ea typeface="+mn-ea"/>
                <a:cs typeface="+mn-cs"/>
              </a:rPr>
              <a:t>: </a:t>
            </a:r>
          </a:p>
          <a:p>
            <a:r>
              <a:rPr lang="be-BY" sz="1200" kern="1200" dirty="0" smtClean="0">
                <a:solidFill>
                  <a:schemeClr val="tx1"/>
                </a:solidFill>
                <a:effectLst/>
                <a:latin typeface="+mn-lt"/>
                <a:ea typeface="+mn-ea"/>
                <a:cs typeface="+mn-cs"/>
              </a:rPr>
              <a:t>п</a:t>
            </a:r>
            <a:r>
              <a:rPr lang="ru-RU" sz="1200" kern="1200" dirty="0" smtClean="0">
                <a:solidFill>
                  <a:schemeClr val="tx1"/>
                </a:solidFill>
                <a:effectLst/>
                <a:latin typeface="+mn-lt"/>
                <a:ea typeface="+mn-ea"/>
                <a:cs typeface="+mn-cs"/>
              </a:rPr>
              <a:t>о сравнению с кредитом, ежемесячные лизинговые платежи могут быть выше, поскольку сроки лизинга часто более короткие, чем сроки кредитования;</a:t>
            </a:r>
          </a:p>
          <a:p>
            <a:r>
              <a:rPr lang="ru-RU" sz="1200" kern="1200" dirty="0" smtClean="0">
                <a:solidFill>
                  <a:schemeClr val="tx1"/>
                </a:solidFill>
                <a:effectLst/>
                <a:latin typeface="+mn-lt"/>
                <a:ea typeface="+mn-ea"/>
                <a:cs typeface="+mn-cs"/>
              </a:rPr>
              <a:t>договоры лизинга могут заключаться в привязке к иностранной валюте (обязательства выражены в эквиваленте), а значит, клиент будет нести валютные риски;</a:t>
            </a:r>
          </a:p>
          <a:p>
            <a:r>
              <a:rPr lang="ru-RU" sz="1200" kern="1200" dirty="0" smtClean="0">
                <a:solidFill>
                  <a:schemeClr val="tx1"/>
                </a:solidFill>
                <a:effectLst/>
                <a:latin typeface="+mn-lt"/>
                <a:ea typeface="+mn-ea"/>
                <a:cs typeface="+mn-cs"/>
              </a:rPr>
              <a:t>в отличие от кредита, при лизинге товар будет являться собственностью лизинговой организации, пока клиент его полностью не выкупит;</a:t>
            </a:r>
          </a:p>
          <a:p>
            <a:r>
              <a:rPr lang="ru-RU" sz="1200" kern="1200" dirty="0" smtClean="0">
                <a:solidFill>
                  <a:schemeClr val="tx1"/>
                </a:solidFill>
                <a:effectLst/>
                <a:latin typeface="+mn-lt"/>
                <a:ea typeface="+mn-ea"/>
                <a:cs typeface="+mn-cs"/>
              </a:rPr>
              <a:t>при лизинге можно столкнуться с платежами, которые не очевидны на первый взгляд.</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15</a:t>
            </a:fld>
            <a:endParaRPr lang="ru-RU"/>
          </a:p>
        </p:txBody>
      </p:sp>
    </p:spTree>
    <p:extLst>
      <p:ext uri="{BB962C8B-B14F-4D97-AF65-F5344CB8AC3E}">
        <p14:creationId xmlns:p14="http://schemas.microsoft.com/office/powerpoint/2010/main" val="2083448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Наверняка вы встречали на подъездах, столбах и остановках объявления с предложениями дать денег в долг без справок и поручителей или выдать «срочный кредит до зарплаты». Чем опасны нелегальные кредиты?</a:t>
            </a:r>
          </a:p>
          <a:p>
            <a:r>
              <a:rPr lang="ru-RU" sz="1200" kern="1200" dirty="0" smtClean="0">
                <a:solidFill>
                  <a:schemeClr val="tx1"/>
                </a:solidFill>
                <a:effectLst/>
                <a:latin typeface="+mn-lt"/>
                <a:ea typeface="+mn-ea"/>
                <a:cs typeface="+mn-cs"/>
              </a:rPr>
              <a:t>Брать деньги в долг у подобных кредиторов небезопасно – причем риски несет не только организация, занимающаяся противоправной деятельностью, но и сам клиент, который обращается за займом. </a:t>
            </a:r>
          </a:p>
          <a:p>
            <a:r>
              <a:rPr lang="ru-RU" sz="1200" kern="1200" dirty="0" smtClean="0">
                <a:solidFill>
                  <a:schemeClr val="tx1"/>
                </a:solidFill>
                <a:effectLst/>
                <a:latin typeface="+mn-lt"/>
                <a:ea typeface="+mn-ea"/>
                <a:cs typeface="+mn-cs"/>
              </a:rPr>
              <a:t>Кроме того, это просто невыгодно. Судите сами: «Быстрые займы» без справок и поручителей от нелегалов отличаются очень высокими процентными ставками. Это может быть, например, 0,5% или 1% в день – на первый взгляд, звучит не так и страшно, но, если разобраться – это от 182,5% до 365% годовых. В несколько десятков раз дороже, чем в банке! </a:t>
            </a:r>
          </a:p>
          <a:p>
            <a:r>
              <a:rPr lang="ru-RU" sz="1200" kern="1200" dirty="0" smtClean="0">
                <a:solidFill>
                  <a:schemeClr val="tx1"/>
                </a:solidFill>
                <a:effectLst/>
                <a:latin typeface="+mn-lt"/>
                <a:ea typeface="+mn-ea"/>
                <a:cs typeface="+mn-cs"/>
              </a:rPr>
              <a:t>Если вы не можете вовремя вернуть долг, например, банку – он будет взыскивать его только легальными методами: вежливо напоминать о просрочке, присылать письма с напоминаниями, предлагать варианты решения проблемы, в крайнем случае – попытается взыскать задолженность через суд. Нелегальный кредитор пойдет другим путем, ведь в суд он обратиться не может. В ход пойдут запугивания и угрозы, психологическое давление, звонки вашим родственникам, друзьям и коллегам. </a:t>
            </a:r>
          </a:p>
          <a:p>
            <a:r>
              <a:rPr lang="ru-RU" sz="1200" kern="1200" dirty="0" smtClean="0">
                <a:solidFill>
                  <a:schemeClr val="tx1"/>
                </a:solidFill>
                <a:effectLst/>
                <a:latin typeface="+mn-lt"/>
                <a:ea typeface="+mn-ea"/>
                <a:cs typeface="+mn-cs"/>
              </a:rPr>
              <a:t>Под видом кредитора может скрываться мошенник, который потребует с вас предоплату, например, за оформление документов либо проверку кредитной истории. После того как он получит деньги – просто исчезнет из поля зрения. Вы рискуете сохранностью ваших личных данных. При заключении договора кредитор в любом случае потребует ваши паспортные данные, вероятно – и другую информацию, например, реквизиты карточки для перевода денежных средств. Нельзя допускать, чтобы подобные сведения попали в руки мошенников. </a:t>
            </a:r>
          </a:p>
          <a:p>
            <a:r>
              <a:rPr lang="ru-RU" sz="1200" kern="1200" dirty="0" smtClean="0">
                <a:solidFill>
                  <a:schemeClr val="tx1"/>
                </a:solidFill>
                <a:effectLst/>
                <a:latin typeface="+mn-lt"/>
                <a:ea typeface="+mn-ea"/>
                <a:cs typeface="+mn-cs"/>
              </a:rPr>
              <a:t>Договор, который вы заключаете с нелегальной организацией, может содержать в себе любые условия, вплоть до самых абсурдных. Если, к примеру, в бумагах не будет указан срок возврата средств, есть риск, что уже на следующий день с вас начнут требовать возврат займа.</a:t>
            </a:r>
          </a:p>
          <a:p>
            <a:r>
              <a:rPr lang="ru-RU" sz="1200" kern="1200" dirty="0" smtClean="0">
                <a:solidFill>
                  <a:schemeClr val="tx1"/>
                </a:solidFill>
                <a:effectLst/>
                <a:latin typeface="+mn-lt"/>
                <a:ea typeface="+mn-ea"/>
                <a:cs typeface="+mn-cs"/>
              </a:rPr>
              <a:t>Где получить деньги легально если по тем или иным причинам банковский кредит вам не дают? Стоит попробовать обратиться в </a:t>
            </a:r>
            <a:r>
              <a:rPr lang="ru-RU" sz="1200" kern="1200" dirty="0" err="1" smtClean="0">
                <a:solidFill>
                  <a:schemeClr val="tx1"/>
                </a:solidFill>
                <a:effectLst/>
                <a:latin typeface="+mn-lt"/>
                <a:ea typeface="+mn-ea"/>
                <a:cs typeface="+mn-cs"/>
              </a:rPr>
              <a:t>микрофинансовую</a:t>
            </a:r>
            <a:r>
              <a:rPr lang="ru-RU" sz="1200" kern="1200" dirty="0" smtClean="0">
                <a:solidFill>
                  <a:schemeClr val="tx1"/>
                </a:solidFill>
                <a:effectLst/>
                <a:latin typeface="+mn-lt"/>
                <a:ea typeface="+mn-ea"/>
                <a:cs typeface="+mn-cs"/>
              </a:rPr>
              <a:t> организацию. </a:t>
            </a:r>
            <a:r>
              <a:rPr lang="ru-RU" sz="1200" kern="1200" dirty="0" err="1" smtClean="0">
                <a:solidFill>
                  <a:schemeClr val="tx1"/>
                </a:solidFill>
                <a:effectLst/>
                <a:latin typeface="+mn-lt"/>
                <a:ea typeface="+mn-ea"/>
                <a:cs typeface="+mn-cs"/>
              </a:rPr>
              <a:t>Микрозаймы</a:t>
            </a:r>
            <a:r>
              <a:rPr lang="ru-RU" sz="1200" kern="1200" dirty="0" smtClean="0">
                <a:solidFill>
                  <a:schemeClr val="tx1"/>
                </a:solidFill>
                <a:effectLst/>
                <a:latin typeface="+mn-lt"/>
                <a:ea typeface="+mn-ea"/>
                <a:cs typeface="+mn-cs"/>
              </a:rPr>
              <a:t> физическим лицам в Беларуси предоставляют ломбарды.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16</a:t>
            </a:fld>
            <a:endParaRPr lang="ru-RU"/>
          </a:p>
        </p:txBody>
      </p:sp>
    </p:spTree>
    <p:extLst>
      <p:ext uri="{BB962C8B-B14F-4D97-AF65-F5344CB8AC3E}">
        <p14:creationId xmlns:p14="http://schemas.microsoft.com/office/powerpoint/2010/main" val="329065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Что же такое ломбарды и как они работают? Они появились еще в 15 веке в итальянской Ломбардии и успешно работают до сих пор. В Беларуси деятельность ломбардов является легальной и регулируется Национальным банком. Ломбарды – это организации, которые выдают займы под залог.</a:t>
            </a:r>
          </a:p>
          <a:p>
            <a:r>
              <a:rPr lang="ru-RU" sz="1200" kern="1200" dirty="0" smtClean="0">
                <a:solidFill>
                  <a:schemeClr val="tx1"/>
                </a:solidFill>
                <a:effectLst/>
                <a:latin typeface="+mn-lt"/>
                <a:ea typeface="+mn-ea"/>
                <a:cs typeface="+mn-cs"/>
              </a:rPr>
              <a:t>В качестве залога для ломбарда может выступать практически что угодно – от смартфона до шубы. Нужно принести вещь в ломбард, чтобы ее осмотрел оценщик. После этого в ломбарде вам озвучат сумму, которую можно получить в долг – обычно это от 70 до 90% от оценочной стоимости залога. </a:t>
            </a:r>
          </a:p>
          <a:p>
            <a:r>
              <a:rPr lang="ru-RU" sz="1200" kern="1200" dirty="0" err="1" smtClean="0">
                <a:solidFill>
                  <a:schemeClr val="tx1"/>
                </a:solidFill>
                <a:effectLst/>
                <a:latin typeface="+mn-lt"/>
                <a:ea typeface="+mn-ea"/>
                <a:cs typeface="+mn-cs"/>
              </a:rPr>
              <a:t>Займ</a:t>
            </a:r>
            <a:r>
              <a:rPr lang="ru-RU" sz="1200" kern="1200" dirty="0" smtClean="0">
                <a:solidFill>
                  <a:schemeClr val="tx1"/>
                </a:solidFill>
                <a:effectLst/>
                <a:latin typeface="+mn-lt"/>
                <a:ea typeface="+mn-ea"/>
                <a:cs typeface="+mn-cs"/>
              </a:rPr>
              <a:t> нужно будет вернуть в установленный срок. Помимо основного долга, будет предусмотрена и уплата процентов. Если вы не рассчитаетесь с ломбардом – он продаст ваш залог и за счет вырученных денег покроет свои убытки. </a:t>
            </a:r>
          </a:p>
          <a:p>
            <a:r>
              <a:rPr lang="ru-RU" sz="1200" kern="1200" dirty="0" smtClean="0">
                <a:solidFill>
                  <a:schemeClr val="tx1"/>
                </a:solidFill>
                <a:effectLst/>
                <a:latin typeface="+mn-lt"/>
                <a:ea typeface="+mn-ea"/>
                <a:cs typeface="+mn-cs"/>
              </a:rPr>
              <a:t>В Беларуси с недавних пор работают и </a:t>
            </a:r>
            <a:r>
              <a:rPr lang="ru-RU" sz="1200" kern="1200" dirty="0" err="1" smtClean="0">
                <a:solidFill>
                  <a:schemeClr val="tx1"/>
                </a:solidFill>
                <a:effectLst/>
                <a:latin typeface="+mn-lt"/>
                <a:ea typeface="+mn-ea"/>
                <a:cs typeface="+mn-cs"/>
              </a:rPr>
              <a:t>автоломбарды</a:t>
            </a:r>
            <a:r>
              <a:rPr lang="ru-RU" sz="1200" kern="1200" dirty="0" smtClean="0">
                <a:solidFill>
                  <a:schemeClr val="tx1"/>
                </a:solidFill>
                <a:effectLst/>
                <a:latin typeface="+mn-lt"/>
                <a:ea typeface="+mn-ea"/>
                <a:cs typeface="+mn-cs"/>
              </a:rPr>
              <a:t>, которые выдают займы под залог авто. Суммы тут более значительные, а сроки, конечно, дольше, чем при залоге старого ноутбука. Важной особенностью является тот факт, что вам не придется отдавать авто в ломбард до момента его выкупа – машиной можно продолжать пользоваться.</a:t>
            </a:r>
          </a:p>
          <a:p>
            <a:r>
              <a:rPr lang="ru-RU" sz="1200" kern="1200" dirty="0" smtClean="0">
                <a:solidFill>
                  <a:schemeClr val="tx1"/>
                </a:solidFill>
                <a:effectLst/>
                <a:latin typeface="+mn-lt"/>
                <a:ea typeface="+mn-ea"/>
                <a:cs typeface="+mn-cs"/>
              </a:rPr>
              <a:t>Прежде чем вступить в какие-либо правовые отношения с </a:t>
            </a:r>
            <a:r>
              <a:rPr lang="ru-RU" sz="1200" kern="1200" dirty="0" err="1" smtClean="0">
                <a:solidFill>
                  <a:schemeClr val="tx1"/>
                </a:solidFill>
                <a:effectLst/>
                <a:latin typeface="+mn-lt"/>
                <a:ea typeface="+mn-ea"/>
                <a:cs typeface="+mn-cs"/>
              </a:rPr>
              <a:t>микрофинансовой</a:t>
            </a:r>
            <a:r>
              <a:rPr lang="ru-RU" sz="1200" kern="1200" dirty="0" smtClean="0">
                <a:solidFill>
                  <a:schemeClr val="tx1"/>
                </a:solidFill>
                <a:effectLst/>
                <a:latin typeface="+mn-lt"/>
                <a:ea typeface="+mn-ea"/>
                <a:cs typeface="+mn-cs"/>
              </a:rPr>
              <a:t> организацией, а ломбард – и есть </a:t>
            </a:r>
            <a:r>
              <a:rPr lang="ru-RU" sz="1200" kern="1200" dirty="0" err="1" smtClean="0">
                <a:solidFill>
                  <a:schemeClr val="tx1"/>
                </a:solidFill>
                <a:effectLst/>
                <a:latin typeface="+mn-lt"/>
                <a:ea typeface="+mn-ea"/>
                <a:cs typeface="+mn-cs"/>
              </a:rPr>
              <a:t>микрофинансовая</a:t>
            </a:r>
            <a:r>
              <a:rPr lang="ru-RU" sz="1200" kern="1200" dirty="0" smtClean="0">
                <a:solidFill>
                  <a:schemeClr val="tx1"/>
                </a:solidFill>
                <a:effectLst/>
                <a:latin typeface="+mn-lt"/>
                <a:ea typeface="+mn-ea"/>
                <a:cs typeface="+mn-cs"/>
              </a:rPr>
              <a:t> организация, необходимо убедиться в том, что она включена в </a:t>
            </a:r>
            <a:r>
              <a:rPr lang="ru-RU" sz="1200" b="1" kern="1200" dirty="0" smtClean="0">
                <a:solidFill>
                  <a:schemeClr val="tx1"/>
                </a:solidFill>
                <a:effectLst/>
                <a:latin typeface="+mn-lt"/>
                <a:ea typeface="+mn-ea"/>
                <a:cs typeface="+mn-cs"/>
              </a:rPr>
              <a:t>реестр Национального банка. </a:t>
            </a:r>
            <a:r>
              <a:rPr lang="ru-RU" sz="1200" kern="1200" dirty="0" smtClean="0">
                <a:solidFill>
                  <a:schemeClr val="tx1"/>
                </a:solidFill>
                <a:effectLst/>
                <a:latin typeface="+mn-lt"/>
                <a:ea typeface="+mn-ea"/>
                <a:cs typeface="+mn-cs"/>
              </a:rPr>
              <a:t>Его можно найти на официальном сайте Национального банка. Организации, которых в перечне нет, не признаются </a:t>
            </a:r>
            <a:r>
              <a:rPr lang="ru-RU" sz="1200" kern="1200" dirty="0" err="1" smtClean="0">
                <a:solidFill>
                  <a:schemeClr val="tx1"/>
                </a:solidFill>
                <a:effectLst/>
                <a:latin typeface="+mn-lt"/>
                <a:ea typeface="+mn-ea"/>
                <a:cs typeface="+mn-cs"/>
              </a:rPr>
              <a:t>микрофинансовыми</a:t>
            </a:r>
            <a:r>
              <a:rPr lang="ru-RU" sz="1200" kern="1200" dirty="0" smtClean="0">
                <a:solidFill>
                  <a:schemeClr val="tx1"/>
                </a:solidFill>
                <a:effectLst/>
                <a:latin typeface="+mn-lt"/>
                <a:ea typeface="+mn-ea"/>
                <a:cs typeface="+mn-cs"/>
              </a:rPr>
              <a:t> и не имеют права регулярно предоставлять </a:t>
            </a:r>
            <a:r>
              <a:rPr lang="ru-RU" sz="1200" kern="1200" dirty="0" err="1" smtClean="0">
                <a:solidFill>
                  <a:schemeClr val="tx1"/>
                </a:solidFill>
                <a:effectLst/>
                <a:latin typeface="+mn-lt"/>
                <a:ea typeface="+mn-ea"/>
                <a:cs typeface="+mn-cs"/>
              </a:rPr>
              <a:t>микрозаймы</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Прежде чем подписывать, внимательно изучите договор и документы к нему. Размер процентов по договору </a:t>
            </a:r>
            <a:r>
              <a:rPr lang="ru-RU" sz="1200" kern="1200" dirty="0" err="1" smtClean="0">
                <a:solidFill>
                  <a:schemeClr val="tx1"/>
                </a:solidFill>
                <a:effectLst/>
                <a:latin typeface="+mn-lt"/>
                <a:ea typeface="+mn-ea"/>
                <a:cs typeface="+mn-cs"/>
              </a:rPr>
              <a:t>микрозайма</a:t>
            </a:r>
            <a:r>
              <a:rPr lang="ru-RU" sz="1200" kern="1200" dirty="0" smtClean="0">
                <a:solidFill>
                  <a:schemeClr val="tx1"/>
                </a:solidFill>
                <a:effectLst/>
                <a:latin typeface="+mn-lt"/>
                <a:ea typeface="+mn-ea"/>
                <a:cs typeface="+mn-cs"/>
              </a:rPr>
              <a:t> должен быть указан в годовом исчислении, без каких-либо дополнительных комиссионных и иных платежей. Сумма процентов не может превышать двукратную сумму </a:t>
            </a:r>
            <a:r>
              <a:rPr lang="ru-RU" sz="1200" kern="1200" dirty="0" err="1" smtClean="0">
                <a:solidFill>
                  <a:schemeClr val="tx1"/>
                </a:solidFill>
                <a:effectLst/>
                <a:latin typeface="+mn-lt"/>
                <a:ea typeface="+mn-ea"/>
                <a:cs typeface="+mn-cs"/>
              </a:rPr>
              <a:t>микрозайма</a:t>
            </a:r>
            <a:r>
              <a:rPr lang="ru-RU" sz="1200" kern="1200" dirty="0" smtClean="0">
                <a:solidFill>
                  <a:schemeClr val="tx1"/>
                </a:solidFill>
                <a:effectLst/>
                <a:latin typeface="+mn-lt"/>
                <a:ea typeface="+mn-ea"/>
                <a:cs typeface="+mn-cs"/>
              </a:rPr>
              <a:t>. Заемщик всегда может вернуть </a:t>
            </a:r>
            <a:r>
              <a:rPr lang="ru-RU" sz="1200" kern="1200" dirty="0" err="1" smtClean="0">
                <a:solidFill>
                  <a:schemeClr val="tx1"/>
                </a:solidFill>
                <a:effectLst/>
                <a:latin typeface="+mn-lt"/>
                <a:ea typeface="+mn-ea"/>
                <a:cs typeface="+mn-cs"/>
              </a:rPr>
              <a:t>микрозаем</a:t>
            </a:r>
            <a:r>
              <a:rPr lang="ru-RU" sz="1200" kern="1200" dirty="0" smtClean="0">
                <a:solidFill>
                  <a:schemeClr val="tx1"/>
                </a:solidFill>
                <a:effectLst/>
                <a:latin typeface="+mn-lt"/>
                <a:ea typeface="+mn-ea"/>
                <a:cs typeface="+mn-cs"/>
              </a:rPr>
              <a:t> досрочно, по собственной инициативе, и в договоре должно быть прописано, как это сделать. Неустойки за это не могут быть предусмотрены. </a:t>
            </a:r>
            <a:r>
              <a:rPr lang="ru-RU" sz="1200" kern="1200" dirty="0" err="1" smtClean="0">
                <a:solidFill>
                  <a:schemeClr val="tx1"/>
                </a:solidFill>
                <a:effectLst/>
                <a:latin typeface="+mn-lt"/>
                <a:ea typeface="+mn-ea"/>
                <a:cs typeface="+mn-cs"/>
              </a:rPr>
              <a:t>Микрофинансовая</a:t>
            </a:r>
            <a:r>
              <a:rPr lang="ru-RU" sz="1200" kern="1200" dirty="0" smtClean="0">
                <a:solidFill>
                  <a:schemeClr val="tx1"/>
                </a:solidFill>
                <a:effectLst/>
                <a:latin typeface="+mn-lt"/>
                <a:ea typeface="+mn-ea"/>
                <a:cs typeface="+mn-cs"/>
              </a:rPr>
              <a:t> организация в одностороннем порядке не имеет права изменять размер процентов, размер неустойки и срок действия договора.</a:t>
            </a:r>
          </a:p>
          <a:p>
            <a:r>
              <a:rPr lang="ru-RU" sz="1200" kern="1200" dirty="0" smtClean="0">
                <a:solidFill>
                  <a:schemeClr val="tx1"/>
                </a:solidFill>
                <a:effectLst/>
                <a:latin typeface="+mn-lt"/>
                <a:ea typeface="+mn-ea"/>
                <a:cs typeface="+mn-cs"/>
              </a:rPr>
              <a:t>Надо иметь в виду, что процент по </a:t>
            </a:r>
            <a:r>
              <a:rPr lang="ru-RU" sz="1200" kern="1200" dirty="0" err="1" smtClean="0">
                <a:solidFill>
                  <a:schemeClr val="tx1"/>
                </a:solidFill>
                <a:effectLst/>
                <a:latin typeface="+mn-lt"/>
                <a:ea typeface="+mn-ea"/>
                <a:cs typeface="+mn-cs"/>
              </a:rPr>
              <a:t>микрозайму</a:t>
            </a:r>
            <a:r>
              <a:rPr lang="ru-RU" sz="1200" kern="1200" dirty="0" smtClean="0">
                <a:solidFill>
                  <a:schemeClr val="tx1"/>
                </a:solidFill>
                <a:effectLst/>
                <a:latin typeface="+mn-lt"/>
                <a:ea typeface="+mn-ea"/>
                <a:cs typeface="+mn-cs"/>
              </a:rPr>
              <a:t>, как правило, намного выше, чем по банковскому кредиту.</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17</a:t>
            </a:fld>
            <a:endParaRPr lang="ru-RU"/>
          </a:p>
        </p:txBody>
      </p:sp>
    </p:spTree>
    <p:extLst>
      <p:ext uri="{BB962C8B-B14F-4D97-AF65-F5344CB8AC3E}">
        <p14:creationId xmlns:p14="http://schemas.microsoft.com/office/powerpoint/2010/main" val="1841229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Само название онлайн-кредитование предполагает, что вы можете решить свой денежный вопрос полностью дистанционно. Как правило, такой сервис организован через платформы онлайн кредитования, которые используются для прямого P2P кредитования (</a:t>
            </a:r>
            <a:r>
              <a:rPr lang="ru-RU" sz="1200" kern="1200" dirty="0" err="1" smtClean="0">
                <a:solidFill>
                  <a:schemeClr val="tx1"/>
                </a:solidFill>
                <a:effectLst/>
                <a:latin typeface="+mn-lt"/>
                <a:ea typeface="+mn-ea"/>
                <a:cs typeface="+mn-cs"/>
              </a:rPr>
              <a:t>peer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to</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peer</a:t>
            </a:r>
            <a:r>
              <a:rPr lang="ru-RU" sz="1200" kern="1200" dirty="0" smtClean="0">
                <a:solidFill>
                  <a:schemeClr val="tx1"/>
                </a:solidFill>
                <a:effectLst/>
                <a:latin typeface="+mn-lt"/>
                <a:ea typeface="+mn-ea"/>
                <a:cs typeface="+mn-cs"/>
              </a:rPr>
              <a:t> – равный равному). </a:t>
            </a:r>
          </a:p>
          <a:p>
            <a:r>
              <a:rPr lang="ru-RU" sz="1200" kern="1200" dirty="0" smtClean="0">
                <a:solidFill>
                  <a:schemeClr val="tx1"/>
                </a:solidFill>
                <a:effectLst/>
                <a:latin typeface="+mn-lt"/>
                <a:ea typeface="+mn-ea"/>
                <a:cs typeface="+mn-cs"/>
              </a:rPr>
              <a:t>Заемщиками могут выступать физические лица, предприниматели, владельцы малого и среднего бизнеса. </a:t>
            </a:r>
          </a:p>
          <a:p>
            <a:r>
              <a:rPr lang="ru-RU" sz="1200" kern="1200" dirty="0" smtClean="0">
                <a:solidFill>
                  <a:schemeClr val="tx1"/>
                </a:solidFill>
                <a:effectLst/>
                <a:latin typeface="+mn-lt"/>
                <a:ea typeface="+mn-ea"/>
                <a:cs typeface="+mn-cs"/>
              </a:rPr>
              <a:t>Инвесторами или займодателями на платформах онлайн-кредитования также могут выступать физические лица и компании.</a:t>
            </a:r>
          </a:p>
          <a:p>
            <a:r>
              <a:rPr lang="ru-RU" sz="1200" kern="1200" dirty="0" smtClean="0">
                <a:solidFill>
                  <a:schemeClr val="tx1"/>
                </a:solidFill>
                <a:effectLst/>
                <a:latin typeface="+mn-lt"/>
                <a:ea typeface="+mn-ea"/>
                <a:cs typeface="+mn-cs"/>
              </a:rPr>
              <a:t>Главное отличие </a:t>
            </a:r>
            <a:r>
              <a:rPr lang="en-US" sz="1200" kern="1200" dirty="0" smtClean="0">
                <a:solidFill>
                  <a:schemeClr val="tx1"/>
                </a:solidFill>
                <a:effectLst/>
                <a:latin typeface="+mn-lt"/>
                <a:ea typeface="+mn-ea"/>
                <a:cs typeface="+mn-cs"/>
              </a:rPr>
              <a:t>P</a:t>
            </a:r>
            <a:r>
              <a:rPr lang="ru-RU" sz="1200"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P</a:t>
            </a:r>
            <a:r>
              <a:rPr lang="ru-RU" sz="1200" kern="1200" dirty="0" smtClean="0">
                <a:solidFill>
                  <a:schemeClr val="tx1"/>
                </a:solidFill>
                <a:effectLst/>
                <a:latin typeface="+mn-lt"/>
                <a:ea typeface="+mn-ea"/>
                <a:cs typeface="+mn-cs"/>
              </a:rPr>
              <a:t> кредитования от обычного микрофинансирования в том, что сервис является посредником, а не кредитором, и лишь помогает субъекту, который хочет найти финансирование встретиться на просторах интернета с тем, кто может дать заем.</a:t>
            </a:r>
          </a:p>
          <a:p>
            <a:r>
              <a:rPr lang="ru-RU" sz="1200" kern="1200" dirty="0" smtClean="0">
                <a:solidFill>
                  <a:schemeClr val="tx1"/>
                </a:solidFill>
                <a:effectLst/>
                <a:latin typeface="+mn-lt"/>
                <a:ea typeface="+mn-ea"/>
                <a:cs typeface="+mn-cs"/>
              </a:rPr>
              <a:t>Благодаря использованию передового программного обеспечения и инновационных алгоритмов платформы онлайн кредитования упрощают процесс подачи и рассмотрения заявки, а также значительно повышают скорость получения финансирования. За счет автоматизации всех процессов, сервисы онлайн-заимствования могут более </a:t>
            </a:r>
            <a:r>
              <a:rPr lang="ru-RU" sz="1200" kern="1200" dirty="0" err="1" smtClean="0">
                <a:solidFill>
                  <a:schemeClr val="tx1"/>
                </a:solidFill>
                <a:effectLst/>
                <a:latin typeface="+mn-lt"/>
                <a:ea typeface="+mn-ea"/>
                <a:cs typeface="+mn-cs"/>
              </a:rPr>
              <a:t>персонализированно</a:t>
            </a:r>
            <a:r>
              <a:rPr lang="ru-RU" sz="1200" kern="1200" dirty="0" smtClean="0">
                <a:solidFill>
                  <a:schemeClr val="tx1"/>
                </a:solidFill>
                <a:effectLst/>
                <a:latin typeface="+mn-lt"/>
                <a:ea typeface="+mn-ea"/>
                <a:cs typeface="+mn-cs"/>
              </a:rPr>
              <a:t> подходить к предоставлению финансовых услуг для своих клиентов. Теоретически, каждый клиент-заемщик сервиса имеет возможность найти займодателя, которого заинтересует финансирование заемщика на согласованных условиях (о сумме, сроке и стоимости финансирования). В задачу сервиса онлайн-заимствования входит предоставление потенциальным заемщикам и займодавцем полной и достоверной информации друг о друге и помощь в заключении договора займа. Займодатели (или инвесторы, как их еще называют), которые работают с онлайн-платформами, должны понимать, что имеют дело не с банковским депозитом с гарантией 100% возврата. Отнюдь! Платформа не даст вам всеобъемлющих гарантий возврата денег, которые вы через нее одолжили. Но повышенный риск традиционно компенсируется более высокой доходностью.</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18</a:t>
            </a:fld>
            <a:endParaRPr lang="ru-RU"/>
          </a:p>
        </p:txBody>
      </p:sp>
    </p:spTree>
    <p:extLst>
      <p:ext uri="{BB962C8B-B14F-4D97-AF65-F5344CB8AC3E}">
        <p14:creationId xmlns:p14="http://schemas.microsoft.com/office/powerpoint/2010/main" val="2592041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любом случае нельзя паниковать. Нужно не опускать руки и помнить, что выход всегда есть! Самое главное правило – не следует сидеть и ждать, пока вам начнут звонить сотрудники из банка, потому что вы просто перестали платить по кредиту. Надо действовать. </a:t>
            </a:r>
          </a:p>
          <a:p>
            <a:r>
              <a:rPr lang="ru-RU" sz="1200" kern="1200" dirty="0" smtClean="0">
                <a:solidFill>
                  <a:schemeClr val="tx1"/>
                </a:solidFill>
                <a:effectLst/>
                <a:latin typeface="+mn-lt"/>
                <a:ea typeface="+mn-ea"/>
                <a:cs typeface="+mn-cs"/>
              </a:rPr>
              <a:t>В первую очередь следует проинформировать банк, что вы не можете осуществлять платежи по кредиту с указанием причин. Такие действия будут расцениваться сотрудниками банка как проявление вашей добросовестности. Следует обратиться в банк письменно и уведомить его о своих проблемах. Будет лучше, если вы приложите к письму документальное подтверждение тех или иных жизненных обстоятельств (ксерокопию страницы трудовой книжки с записью об увольнении, справку с биржи труда о потере работы, справку о состоянии здоровья или другое).</a:t>
            </a:r>
          </a:p>
          <a:p>
            <a:r>
              <a:rPr lang="ru-RU" sz="1200" kern="1200" dirty="0" smtClean="0">
                <a:solidFill>
                  <a:schemeClr val="tx1"/>
                </a:solidFill>
                <a:effectLst/>
                <a:latin typeface="+mn-lt"/>
                <a:ea typeface="+mn-ea"/>
                <a:cs typeface="+mn-cs"/>
              </a:rPr>
              <a:t>Скрываться, не брать трубку телефона и ничего не предпринимать для решения проблемы нельзя. От штрафов это не спасет, они будут нарастать, увеличивая сумму долга, их все равно придется уплатить. К тому же такое поведение может быть расценено банком как намеренное уклонение от исполнения обязательств по кредитному договору. Таким образом, самая главная ваша задача – провести переговоры с банком и просить о возможной реструктуризации кредита, заключении дополнительного соглашения к кредитному договору, которое бы предусматривало предоставление банком отсрочки по погашению кредита, увеличение срока кредита, снижение процентной ставки, т.е. совместно с банком искать взаимоприемлемый выход из сложившейся ситуации. Все это позволит снизить кредитную нагрузку в данный момент времени. Банк, скорее всего, пойдет вам навстречу, если раньше вы добросовестно платили по кредиту, а причина ухудшения финансового состояния уважительная. Хотя, конечно, банки самостоятельно принимают решение, идти на уступки или нет.</a:t>
            </a:r>
          </a:p>
          <a:p>
            <a:r>
              <a:rPr lang="ru-RU" sz="1200" kern="1200" dirty="0" smtClean="0">
                <a:solidFill>
                  <a:schemeClr val="tx1"/>
                </a:solidFill>
                <a:effectLst/>
                <a:latin typeface="+mn-lt"/>
                <a:ea typeface="+mn-ea"/>
                <a:cs typeface="+mn-cs"/>
              </a:rPr>
              <a:t>Далее, надо искать источники дохода для погашения кредита, новую работу, где бы вам платили в достаточном размере, чтобы можно было погашать кредит, который вы в свое время взяли в банке.</a:t>
            </a:r>
          </a:p>
          <a:p>
            <a:r>
              <a:rPr lang="ru-RU" sz="1200" kern="1200" dirty="0" smtClean="0">
                <a:solidFill>
                  <a:schemeClr val="tx1"/>
                </a:solidFill>
                <a:effectLst/>
                <a:latin typeface="+mn-lt"/>
                <a:ea typeface="+mn-ea"/>
                <a:cs typeface="+mn-cs"/>
              </a:rPr>
              <a:t>Помните, что все просроченные платежи по кредиту будут отражаться в вашей кредитной истории, и в дальнейшем это может привести к трудностям при оформлении нового кредита.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19</a:t>
            </a:fld>
            <a:endParaRPr lang="ru-RU"/>
          </a:p>
        </p:txBody>
      </p:sp>
    </p:spTree>
    <p:extLst>
      <p:ext uri="{BB962C8B-B14F-4D97-AF65-F5344CB8AC3E}">
        <p14:creationId xmlns:p14="http://schemas.microsoft.com/office/powerpoint/2010/main" val="374163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Итак, сегодня вы узнаете о том, как рационально пользоваться инструментами заимствования. </a:t>
            </a:r>
          </a:p>
          <a:p>
            <a:r>
              <a:rPr lang="ru-RU" sz="1200" kern="1200" dirty="0" smtClean="0">
                <a:solidFill>
                  <a:schemeClr val="tx1"/>
                </a:solidFill>
                <a:effectLst/>
                <a:latin typeface="+mn-lt"/>
                <a:ea typeface="+mn-ea"/>
                <a:cs typeface="+mn-cs"/>
              </a:rPr>
              <a:t>В первую очередь мы расскажем о самой распространенной финансовой услуге, о которой многие уже, конечно, слышали – кредите. Речь пойдет о том, что кредит – это не какие-то легкие деньги, с помощью которых можно быстро решить любую проблему. Кредит нужно обязательно вернуть в определенный срок и уплатить проценты за пользование заемными деньгами. Для этого надо внимательно изучить условия кредитного договора до его подписания, оценить свои возможности, знать из чего состоят платежи.</a:t>
            </a:r>
          </a:p>
          <a:p>
            <a:r>
              <a:rPr lang="ru-RU" sz="1200" kern="1200" dirty="0" smtClean="0">
                <a:solidFill>
                  <a:schemeClr val="tx1"/>
                </a:solidFill>
                <a:effectLst/>
                <a:latin typeface="+mn-lt"/>
                <a:ea typeface="+mn-ea"/>
                <a:cs typeface="+mn-cs"/>
              </a:rPr>
              <a:t>Также вы узнаете, какие организации, кроме банков, могут помочь вам приобрести товар (имущество), если у вас нет такой суммы денег. Сегодня у нас есть альтернативный источник финансирования приобретения конкретных товаров – в том числе жилья и автомобилей – это лизинг. Чем он отличается от кредита, какие у него преимущества и недостатки, и как сделать правильный выбор?</a:t>
            </a:r>
          </a:p>
          <a:p>
            <a:r>
              <a:rPr lang="ru-RU" sz="1200" kern="1200" dirty="0" smtClean="0">
                <a:solidFill>
                  <a:schemeClr val="tx1"/>
                </a:solidFill>
                <a:effectLst/>
                <a:latin typeface="+mn-lt"/>
                <a:ea typeface="+mn-ea"/>
                <a:cs typeface="+mn-cs"/>
              </a:rPr>
              <a:t>Поговорим о том, где точно нельзя брать в долг. Брать деньги в долг у нелегальных кредиторов небезопасно – причем риски несет не только организация, занимающаяся противоправной деятельностью, но и сам клиент, который обращается за займом. Кроме того, это просто невыгодно.</a:t>
            </a:r>
          </a:p>
          <a:p>
            <a:r>
              <a:rPr lang="ru-RU" sz="1200" kern="1200" dirty="0" smtClean="0">
                <a:solidFill>
                  <a:schemeClr val="tx1"/>
                </a:solidFill>
                <a:effectLst/>
                <a:latin typeface="+mn-lt"/>
                <a:ea typeface="+mn-ea"/>
                <a:cs typeface="+mn-cs"/>
              </a:rPr>
              <a:t>Также обсудим, что такое кредитная история, какую информацию она содержит, как ее узнать, и почему ее лучше беречь смолоду?</a:t>
            </a:r>
          </a:p>
          <a:p>
            <a:r>
              <a:rPr lang="ru-RU" sz="1200" kern="1200" dirty="0" smtClean="0">
                <a:solidFill>
                  <a:schemeClr val="tx1"/>
                </a:solidFill>
                <a:effectLst/>
                <a:latin typeface="+mn-lt"/>
                <a:ea typeface="+mn-ea"/>
                <a:cs typeface="+mn-cs"/>
              </a:rPr>
              <a:t>Бывает и такое, что сегодня все хорошо, у вас стабильный доход, постоянная работа и платить по долгам не представится затруднительным. Но жизнь – непредсказуемая штука, болезнь, потеря работы, снижение заработной платы и другие жизненные трудности могут застать врасплох, и платить по кредиту станет нечем. Что же делать, если стало нечем платить кредит? </a:t>
            </a:r>
          </a:p>
          <a:p>
            <a:r>
              <a:rPr lang="ru-RU" sz="1200" kern="1200" dirty="0" smtClean="0">
                <a:solidFill>
                  <a:schemeClr val="tx1"/>
                </a:solidFill>
                <a:effectLst/>
                <a:latin typeface="+mn-lt"/>
                <a:ea typeface="+mn-ea"/>
                <a:cs typeface="+mn-cs"/>
              </a:rPr>
              <a:t>В этих вопросах постараемся разобраться, чтобы грамотное использование финансовых инструментов заимствования помогало вам в реализации ваших целей.</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2</a:t>
            </a:fld>
            <a:endParaRPr lang="ru-RU"/>
          </a:p>
        </p:txBody>
      </p:sp>
    </p:spTree>
    <p:extLst>
      <p:ext uri="{BB962C8B-B14F-4D97-AF65-F5344CB8AC3E}">
        <p14:creationId xmlns:p14="http://schemas.microsoft.com/office/powerpoint/2010/main" val="1831493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Этот урок был подготовлен, чтобы </a:t>
            </a:r>
            <a:r>
              <a:rPr lang="be-BY" sz="1200" kern="1200" dirty="0" smtClean="0">
                <a:solidFill>
                  <a:schemeClr val="tx1"/>
                </a:solidFill>
                <a:effectLst/>
                <a:latin typeface="+mn-lt"/>
                <a:ea typeface="+mn-ea"/>
                <a:cs typeface="+mn-cs"/>
              </a:rPr>
              <a:t>познакомить вас</a:t>
            </a:r>
            <a:r>
              <a:rPr lang="ru-RU" sz="1200" kern="1200" dirty="0" smtClean="0">
                <a:solidFill>
                  <a:schemeClr val="tx1"/>
                </a:solidFill>
                <a:effectLst/>
                <a:latin typeface="+mn-lt"/>
                <a:ea typeface="+mn-ea"/>
                <a:cs typeface="+mn-cs"/>
              </a:rPr>
              <a:t>, дорогие ребята, с правилами разумного (рационального) заимствования.</a:t>
            </a:r>
          </a:p>
          <a:p>
            <a:r>
              <a:rPr lang="ru-RU" sz="1200" kern="1200" dirty="0" smtClean="0">
                <a:solidFill>
                  <a:schemeClr val="tx1"/>
                </a:solidFill>
                <a:effectLst/>
                <a:latin typeface="+mn-lt"/>
                <a:ea typeface="+mn-ea"/>
                <a:cs typeface="+mn-cs"/>
              </a:rPr>
              <a:t>Теперь вы знаете о чем нужно подумать, прежде чем брать кредит  и в каких случаях лучше отдать предпочтение накоплению, из чего складываются платежи по кредиту и какими способами их можно вносить, а также о том, что нужно внимательно изучать условия кредитного договора и как не испортить свою кредитную историю.</a:t>
            </a:r>
          </a:p>
          <a:p>
            <a:r>
              <a:rPr lang="ru-RU" sz="1200" kern="1200" dirty="0" smtClean="0">
                <a:solidFill>
                  <a:schemeClr val="tx1"/>
                </a:solidFill>
                <a:effectLst/>
                <a:latin typeface="+mn-lt"/>
                <a:ea typeface="+mn-ea"/>
                <a:cs typeface="+mn-cs"/>
              </a:rPr>
              <a:t>Полученные знания помогут вам уверенно ориентироваться в многообразии кредитных продуктов, принимать осознанные финансовые решения и с успехом заботиться о своем благосостоянии.</a:t>
            </a:r>
          </a:p>
          <a:p>
            <a:r>
              <a:rPr lang="ru-RU" sz="1200" kern="1200" dirty="0" smtClean="0">
                <a:solidFill>
                  <a:schemeClr val="tx1"/>
                </a:solidFill>
                <a:effectLst/>
                <a:latin typeface="+mn-lt"/>
                <a:ea typeface="+mn-ea"/>
                <a:cs typeface="+mn-cs"/>
              </a:rPr>
              <a:t>Пусть у вас все получится. Спасибо за внимание!</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20</a:t>
            </a:fld>
            <a:endParaRPr lang="ru-RU"/>
          </a:p>
        </p:txBody>
      </p:sp>
    </p:spTree>
    <p:extLst>
      <p:ext uri="{BB962C8B-B14F-4D97-AF65-F5344CB8AC3E}">
        <p14:creationId xmlns:p14="http://schemas.microsoft.com/office/powerpoint/2010/main" val="358744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Кредит (от лат. </a:t>
            </a:r>
            <a:r>
              <a:rPr lang="ru-RU" sz="1200" kern="1200" dirty="0" err="1" smtClean="0">
                <a:solidFill>
                  <a:schemeClr val="tx1"/>
                </a:solidFill>
                <a:effectLst/>
                <a:latin typeface="+mn-lt"/>
                <a:ea typeface="+mn-ea"/>
                <a:cs typeface="+mn-cs"/>
              </a:rPr>
              <a:t>сreditum</a:t>
            </a:r>
            <a:r>
              <a:rPr lang="ru-RU" sz="1200" kern="1200" dirty="0" smtClean="0">
                <a:solidFill>
                  <a:schemeClr val="tx1"/>
                </a:solidFill>
                <a:effectLst/>
                <a:latin typeface="+mn-lt"/>
                <a:ea typeface="+mn-ea"/>
                <a:cs typeface="+mn-cs"/>
              </a:rPr>
              <a:t> – «ссуда, долг») – денежные средства, предоставленные банком (кредитодателем) другому лицу (кредитополучателю) на определенный срок и за установленную плату.</a:t>
            </a:r>
          </a:p>
          <a:p>
            <a:r>
              <a:rPr lang="ru-RU" sz="1200" kern="1200" dirty="0" smtClean="0">
                <a:solidFill>
                  <a:schemeClr val="tx1"/>
                </a:solidFill>
                <a:effectLst/>
                <a:latin typeface="+mn-lt"/>
                <a:ea typeface="+mn-ea"/>
                <a:cs typeface="+mn-cs"/>
              </a:rPr>
              <a:t>Из определения следует, что кредит обладает тремя характеристиками: срочностью, платностью и возвратностью. </a:t>
            </a:r>
          </a:p>
          <a:p>
            <a:r>
              <a:rPr lang="ru-RU" sz="1200" b="1" kern="1200" dirty="0" smtClean="0">
                <a:solidFill>
                  <a:schemeClr val="tx1"/>
                </a:solidFill>
                <a:effectLst/>
                <a:latin typeface="+mn-lt"/>
                <a:ea typeface="+mn-ea"/>
                <a:cs typeface="+mn-cs"/>
              </a:rPr>
              <a:t>Срочность</a:t>
            </a:r>
            <a:r>
              <a:rPr lang="ru-RU" sz="1200" kern="1200" dirty="0" smtClean="0">
                <a:solidFill>
                  <a:schemeClr val="tx1"/>
                </a:solidFill>
                <a:effectLst/>
                <a:latin typeface="+mn-lt"/>
                <a:ea typeface="+mn-ea"/>
                <a:cs typeface="+mn-cs"/>
              </a:rPr>
              <a:t> означает, что выданные деньги должны быть возвращены в определенный срок. Для этого в кредитном договоре имеется график платежей, по которому кредитополучатель должен погашать кредит и уплачивать проценты за пользование выданными деньгами до полной выплаты всей суммы кредита.</a:t>
            </a:r>
          </a:p>
          <a:p>
            <a:r>
              <a:rPr lang="ru-RU" sz="1200" b="1" kern="1200" dirty="0" smtClean="0">
                <a:solidFill>
                  <a:schemeClr val="tx1"/>
                </a:solidFill>
                <a:effectLst/>
                <a:latin typeface="+mn-lt"/>
                <a:ea typeface="+mn-ea"/>
                <a:cs typeface="+mn-cs"/>
              </a:rPr>
              <a:t>Платность</a:t>
            </a:r>
            <a:r>
              <a:rPr lang="ru-RU" sz="1200" kern="1200" dirty="0" smtClean="0">
                <a:solidFill>
                  <a:schemeClr val="tx1"/>
                </a:solidFill>
                <a:effectLst/>
                <a:latin typeface="+mn-lt"/>
                <a:ea typeface="+mn-ea"/>
                <a:cs typeface="+mn-cs"/>
              </a:rPr>
              <a:t> означает, что кредитополучатель должен внести банку определенную плату (в виде процента) за временное заимствование у него денег.</a:t>
            </a:r>
          </a:p>
          <a:p>
            <a:r>
              <a:rPr lang="ru-RU" sz="1200" b="1" kern="1200" dirty="0" smtClean="0">
                <a:solidFill>
                  <a:schemeClr val="tx1"/>
                </a:solidFill>
                <a:effectLst/>
                <a:latin typeface="+mn-lt"/>
                <a:ea typeface="+mn-ea"/>
                <a:cs typeface="+mn-cs"/>
              </a:rPr>
              <a:t>Возвратность</a:t>
            </a:r>
            <a:r>
              <a:rPr lang="ru-RU" sz="1200" kern="1200" dirty="0" smtClean="0">
                <a:solidFill>
                  <a:schemeClr val="tx1"/>
                </a:solidFill>
                <a:effectLst/>
                <a:latin typeface="+mn-lt"/>
                <a:ea typeface="+mn-ea"/>
                <a:cs typeface="+mn-cs"/>
              </a:rPr>
              <a:t> предполагает, что переданные в долг деньги вернутся. Чтобы обеспечить возврат одолженных средств, банк использует разные механизмы. В первую очередь оценивает платежеспособность клиента (для этого он выясняет, каков размер дохода у человека, насколько он стабилен и др.). По некоторым кредитам банк может потребовать дополнительное обеспечение – залог или поручительство.</a:t>
            </a:r>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3</a:t>
            </a:fld>
            <a:endParaRPr lang="ru-RU"/>
          </a:p>
        </p:txBody>
      </p:sp>
    </p:spTree>
    <p:extLst>
      <p:ext uri="{BB962C8B-B14F-4D97-AF65-F5344CB8AC3E}">
        <p14:creationId xmlns:p14="http://schemas.microsoft.com/office/powerpoint/2010/main" val="22024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Так, платежи по кредиту включают в себя следующие элементы:</a:t>
            </a:r>
          </a:p>
          <a:p>
            <a:r>
              <a:rPr lang="ru-RU" sz="1200" b="1" kern="1200" dirty="0" smtClean="0">
                <a:solidFill>
                  <a:schemeClr val="tx1"/>
                </a:solidFill>
                <a:effectLst/>
                <a:latin typeface="+mn-lt"/>
                <a:ea typeface="+mn-ea"/>
                <a:cs typeface="+mn-cs"/>
              </a:rPr>
              <a:t>основной долг</a:t>
            </a:r>
            <a:r>
              <a:rPr lang="ru-RU" sz="1200" kern="1200" dirty="0" smtClean="0">
                <a:solidFill>
                  <a:schemeClr val="tx1"/>
                </a:solidFill>
                <a:effectLst/>
                <a:latin typeface="+mn-lt"/>
                <a:ea typeface="+mn-ea"/>
                <a:cs typeface="+mn-cs"/>
              </a:rPr>
              <a:t>, то есть это именно та сумма денег, которую выдал банк, и которую кредитополучатель должен вернуть. Этот параметр также может именоваться «сумма основного долга», «сумма кредита», «тело долга», «тело кредита»;</a:t>
            </a:r>
          </a:p>
          <a:p>
            <a:r>
              <a:rPr lang="ru-RU" sz="1200" b="1" kern="1200" dirty="0" smtClean="0">
                <a:solidFill>
                  <a:schemeClr val="tx1"/>
                </a:solidFill>
                <a:effectLst/>
                <a:latin typeface="+mn-lt"/>
                <a:ea typeface="+mn-ea"/>
                <a:cs typeface="+mn-cs"/>
              </a:rPr>
              <a:t>проценты</a:t>
            </a:r>
            <a:r>
              <a:rPr lang="ru-RU" sz="1200" kern="1200" dirty="0" smtClean="0">
                <a:solidFill>
                  <a:schemeClr val="tx1"/>
                </a:solidFill>
                <a:effectLst/>
                <a:latin typeface="+mn-lt"/>
                <a:ea typeface="+mn-ea"/>
                <a:cs typeface="+mn-cs"/>
              </a:rPr>
              <a:t> или плата за пользование кредитом, которую кредитополучатель должен выплачивать банку за пользование деньгами банка.</a:t>
            </a:r>
          </a:p>
          <a:p>
            <a:r>
              <a:rPr lang="ru-RU" sz="1200" kern="1200" dirty="0" smtClean="0">
                <a:solidFill>
                  <a:schemeClr val="tx1"/>
                </a:solidFill>
                <a:effectLst/>
                <a:latin typeface="+mn-lt"/>
                <a:ea typeface="+mn-ea"/>
                <a:cs typeface="+mn-cs"/>
              </a:rPr>
              <a:t>Процентная ставка по кредиту может быть фиксированная или переменная: </a:t>
            </a:r>
          </a:p>
          <a:p>
            <a:r>
              <a:rPr lang="ru-RU" sz="1200" kern="1200" dirty="0" smtClean="0">
                <a:solidFill>
                  <a:schemeClr val="tx1"/>
                </a:solidFill>
                <a:effectLst/>
                <a:latin typeface="+mn-lt"/>
                <a:ea typeface="+mn-ea"/>
                <a:cs typeface="+mn-cs"/>
              </a:rPr>
              <a:t>при фиксированной ставке, размер процентов определяется в абсолютном числовом выражении и не изменяется в течение срока кредитного договора;</a:t>
            </a:r>
          </a:p>
          <a:p>
            <a:r>
              <a:rPr lang="ru-RU" sz="1200" kern="1200" dirty="0" smtClean="0">
                <a:solidFill>
                  <a:schemeClr val="tx1"/>
                </a:solidFill>
                <a:effectLst/>
                <a:latin typeface="+mn-lt"/>
                <a:ea typeface="+mn-ea"/>
                <a:cs typeface="+mn-cs"/>
              </a:rPr>
              <a:t>переменная годовая процентная ставка рассчитывается исходя из расчетной величины, привязанной к базовому показателю, в том порядке, который согласован банком и кредитополучателем при заключении кредитного договора. Согласно законодательству, банк не может в одностороннем порядке увеличить размер процентов за пользование кредитом. Но если изменяется базовый показатель, к которому привязана процентная ставка, то она тоже меняется.</a:t>
            </a:r>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4</a:t>
            </a:fld>
            <a:endParaRPr lang="ru-RU"/>
          </a:p>
        </p:txBody>
      </p:sp>
    </p:spTree>
    <p:extLst>
      <p:ext uri="{BB962C8B-B14F-4D97-AF65-F5344CB8AC3E}">
        <p14:creationId xmlns:p14="http://schemas.microsoft.com/office/powerpoint/2010/main" val="191853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Получение кредита – это очень серьезное решение, которое требует от человека ответственности и дисциплины. Если берете кредит, то должны быть уверены в том, что сможете вернуть банку деньги строго в соответствии с условиями договора, а также уплатить проценты за пользование кредитом. Поэтому, перед тем как идти в банк, задайте себе несколько важных вопросов.</a:t>
            </a:r>
          </a:p>
          <a:p>
            <a:r>
              <a:rPr lang="ru-RU" sz="1200" b="1" kern="1200" dirty="0" smtClean="0">
                <a:solidFill>
                  <a:schemeClr val="tx1"/>
                </a:solidFill>
                <a:effectLst/>
                <a:latin typeface="+mn-lt"/>
                <a:ea typeface="+mn-ea"/>
                <a:cs typeface="+mn-cs"/>
              </a:rPr>
              <a:t>Нужна ли мне эта вещь в кредит? </a:t>
            </a:r>
            <a:r>
              <a:rPr lang="ru-RU" sz="1200" kern="1200" dirty="0" smtClean="0">
                <a:solidFill>
                  <a:schemeClr val="tx1"/>
                </a:solidFill>
                <a:effectLst/>
                <a:latin typeface="+mn-lt"/>
                <a:ea typeface="+mn-ea"/>
                <a:cs typeface="+mn-cs"/>
              </a:rPr>
              <a:t>То есть надо критически оценить необходимость приобретения чего-либо в кредит, возможно, есть другие варианты покупки. Кредит надо брать на действительно неотложные и обоснованные цели. Во всех остальных случаях предпочтение следует отдать накоплению. </a:t>
            </a:r>
          </a:p>
          <a:p>
            <a:r>
              <a:rPr lang="ru-RU" sz="1200" kern="1200" dirty="0" smtClean="0">
                <a:solidFill>
                  <a:schemeClr val="tx1"/>
                </a:solidFill>
                <a:effectLst/>
                <a:latin typeface="+mn-lt"/>
                <a:ea typeface="+mn-ea"/>
                <a:cs typeface="+mn-cs"/>
              </a:rPr>
              <a:t>У людей на различных жизненных этапах могут быть разные стремления: для одних – это покупка автомобиля, для других – получение образования. Свои финансовые цели всегда надо рассматривать с точки зрения разумности и стараться при этом быть дальновидными.</a:t>
            </a:r>
          </a:p>
          <a:p>
            <a:r>
              <a:rPr lang="ru-RU" sz="1200" b="1" kern="1200" dirty="0" smtClean="0">
                <a:solidFill>
                  <a:schemeClr val="tx1"/>
                </a:solidFill>
                <a:effectLst/>
                <a:latin typeface="+mn-lt"/>
                <a:ea typeface="+mn-ea"/>
                <a:cs typeface="+mn-cs"/>
              </a:rPr>
              <a:t>Могу ли я это себе позволить?</a:t>
            </a:r>
            <a:r>
              <a:rPr lang="ru-RU" sz="1200" kern="1200" dirty="0" smtClean="0">
                <a:solidFill>
                  <a:schemeClr val="tx1"/>
                </a:solidFill>
                <a:effectLst/>
                <a:latin typeface="+mn-lt"/>
                <a:ea typeface="+mn-ea"/>
                <a:cs typeface="+mn-cs"/>
              </a:rPr>
              <a:t> Посчитайте, сколько составят выплаты по кредиту от суммы личного или семейного бюджета, а также оцените, сможете ли вернуть средства своевременно. </a:t>
            </a:r>
          </a:p>
          <a:p>
            <a:r>
              <a:rPr lang="ru-RU" sz="1200" b="1" kern="1200" dirty="0" smtClean="0">
                <a:solidFill>
                  <a:schemeClr val="tx1"/>
                </a:solidFill>
                <a:effectLst/>
                <a:latin typeface="+mn-lt"/>
                <a:ea typeface="+mn-ea"/>
                <a:cs typeface="+mn-cs"/>
              </a:rPr>
              <a:t>Все ли риски учтены?</a:t>
            </a:r>
            <a:r>
              <a:rPr lang="ru-RU" sz="1200" kern="1200" dirty="0" smtClean="0">
                <a:solidFill>
                  <a:schemeClr val="tx1"/>
                </a:solidFill>
                <a:effectLst/>
                <a:latin typeface="+mn-lt"/>
                <a:ea typeface="+mn-ea"/>
                <a:cs typeface="+mn-cs"/>
              </a:rPr>
              <a:t> Подумайте, насколько стабильна ваша финансовая ситуация. Человек должен быть уверен, что если завтра, например, он лишится работы, то у него будут средства для внесения платежей по кредиту, а также деньги на текущие расходы, пока он не найдет новую работу. Именно поэтому, прежде чем брать кредит, необходимо убедиться, что в семейном или личном резервном фонде есть финансовый запас. </a:t>
            </a:r>
          </a:p>
          <a:p>
            <a:r>
              <a:rPr lang="ru-RU" sz="1200" b="1" kern="1200" dirty="0" smtClean="0">
                <a:solidFill>
                  <a:schemeClr val="tx1"/>
                </a:solidFill>
                <a:effectLst/>
                <a:latin typeface="+mn-lt"/>
                <a:ea typeface="+mn-ea"/>
                <a:cs typeface="+mn-cs"/>
              </a:rPr>
              <a:t>Во сколько в общей сложности обойдется купленная в кредит вещь?</a:t>
            </a:r>
            <a:r>
              <a:rPr lang="ru-RU" sz="1200" kern="1200" dirty="0" smtClean="0">
                <a:solidFill>
                  <a:schemeClr val="tx1"/>
                </a:solidFill>
                <a:effectLst/>
                <a:latin typeface="+mn-lt"/>
                <a:ea typeface="+mn-ea"/>
                <a:cs typeface="+mn-cs"/>
              </a:rPr>
              <a:t> Посчитайте, сколько денег надо будет заплатить за пользование кредитом. Зная, сколько потребуется переплатить за выбранный товар или услугу, принять решение, брать кредит или нет, будет легче.</a:t>
            </a:r>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5</a:t>
            </a:fld>
            <a:endParaRPr lang="ru-RU"/>
          </a:p>
        </p:txBody>
      </p:sp>
    </p:spTree>
    <p:extLst>
      <p:ext uri="{BB962C8B-B14F-4D97-AF65-F5344CB8AC3E}">
        <p14:creationId xmlns:p14="http://schemas.microsoft.com/office/powerpoint/2010/main" val="1112907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Мы проговорили, что деньги, взятые в долг, кроме удовлетворения наших потребностей несут и серьезные обязательства. Использование инструментов заимствования требует от человека взвешенного и внимательного подхода. Кредит может стать полезным помощником, если вы будете пользоваться им грамотно, и может навредить, если относиться к вопросам заимствования беспечно. На что не рекомендуется </a:t>
            </a:r>
            <a:r>
              <a:rPr lang="ru-RU" sz="1200" kern="1200" dirty="0" err="1" smtClean="0">
                <a:solidFill>
                  <a:schemeClr val="tx1"/>
                </a:solidFill>
                <a:effectLst/>
                <a:latin typeface="+mn-lt"/>
                <a:ea typeface="+mn-ea"/>
                <a:cs typeface="+mn-cs"/>
              </a:rPr>
              <a:t>вобще</a:t>
            </a:r>
            <a:r>
              <a:rPr lang="ru-RU" sz="1200" kern="1200" dirty="0" smtClean="0">
                <a:solidFill>
                  <a:schemeClr val="tx1"/>
                </a:solidFill>
                <a:effectLst/>
                <a:latin typeface="+mn-lt"/>
                <a:ea typeface="+mn-ea"/>
                <a:cs typeface="+mn-cs"/>
              </a:rPr>
              <a:t> брать в долг?</a:t>
            </a:r>
          </a:p>
          <a:p>
            <a:r>
              <a:rPr lang="ru-RU" sz="1200" kern="1200" dirty="0" smtClean="0">
                <a:solidFill>
                  <a:schemeClr val="tx1"/>
                </a:solidFill>
                <a:effectLst/>
                <a:latin typeface="+mn-lt"/>
                <a:ea typeface="+mn-ea"/>
                <a:cs typeface="+mn-cs"/>
              </a:rPr>
              <a:t>Как мы уже говорили, не стоит брать деньги в долг для покупки товаров или услуг, в которых нет острой необходимости. Например, если вы подумываете взять кредит на </a:t>
            </a:r>
            <a:r>
              <a:rPr lang="ru-RU" sz="1200" kern="1200" dirty="0" err="1" smtClean="0">
                <a:solidFill>
                  <a:schemeClr val="tx1"/>
                </a:solidFill>
                <a:effectLst/>
                <a:latin typeface="+mn-lt"/>
                <a:ea typeface="+mn-ea"/>
                <a:cs typeface="+mn-cs"/>
              </a:rPr>
              <a:t>айфон</a:t>
            </a:r>
            <a:r>
              <a:rPr lang="ru-RU" sz="1200" kern="1200" dirty="0" smtClean="0">
                <a:solidFill>
                  <a:schemeClr val="tx1"/>
                </a:solidFill>
                <a:effectLst/>
                <a:latin typeface="+mn-lt"/>
                <a:ea typeface="+mn-ea"/>
                <a:cs typeface="+mn-cs"/>
              </a:rPr>
              <a:t> последней модели или дизайнерскую сумку – то лучше отказаться от этой затеи. Другое дело, если вам необходим новый ноутбук для работы или учебы – гаджет будет приносить вам деньги в будущем, что в конечном итоге поможет покрыть расходы на его приобретение. </a:t>
            </a:r>
          </a:p>
          <a:p>
            <a:r>
              <a:rPr lang="ru-RU" sz="1200" kern="1200" dirty="0" smtClean="0">
                <a:solidFill>
                  <a:schemeClr val="tx1"/>
                </a:solidFill>
                <a:effectLst/>
                <a:latin typeface="+mn-lt"/>
                <a:ea typeface="+mn-ea"/>
                <a:cs typeface="+mn-cs"/>
              </a:rPr>
              <a:t>Кроме того, стоит отказаться от идеи кредитования, если получить деньги вас просит другой человек, которому отказали в банке. </a:t>
            </a:r>
          </a:p>
          <a:p>
            <a:r>
              <a:rPr lang="ru-RU" sz="1200" kern="1200" dirty="0" smtClean="0">
                <a:solidFill>
                  <a:schemeClr val="tx1"/>
                </a:solidFill>
                <a:effectLst/>
                <a:latin typeface="+mn-lt"/>
                <a:ea typeface="+mn-ea"/>
                <a:cs typeface="+mn-cs"/>
              </a:rPr>
              <a:t>Также нельзя брать в долг ради инвестиций, даже если вам кажется, что доход, полученный за счет инвестиций, сможет с лихвой покрыть проценты по заемным средствам. Ведь инвестиции – это дело рискованное. Вы можете не получить запланированную доходность и денег не будет. А платить по кредиту все равно нужно.</a:t>
            </a:r>
          </a:p>
          <a:p>
            <a:r>
              <a:rPr lang="ru-RU" sz="1200" kern="1200" dirty="0" smtClean="0">
                <a:solidFill>
                  <a:schemeClr val="tx1"/>
                </a:solidFill>
                <a:effectLst/>
                <a:latin typeface="+mn-lt"/>
                <a:ea typeface="+mn-ea"/>
                <a:cs typeface="+mn-cs"/>
              </a:rPr>
              <a:t>Не стоит брать на себя такие обязательства, если у вас нет стабильных источников дохода либо если предполагаемый платеж будет занимать слишком значительную часть вашего ежемесячного бюджета.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6</a:t>
            </a:fld>
            <a:endParaRPr lang="ru-RU"/>
          </a:p>
        </p:txBody>
      </p:sp>
    </p:spTree>
    <p:extLst>
      <p:ext uri="{BB962C8B-B14F-4D97-AF65-F5344CB8AC3E}">
        <p14:creationId xmlns:p14="http://schemas.microsoft.com/office/powerpoint/2010/main" val="206594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Если, еще раз, оценив все «за» и «против», вы приходите к выводу, что деньги в этой ситуации все-таки нужны, и принимаете решение брать кредит в банке, то вам следует придерживаться следующих шагов:</a:t>
            </a:r>
          </a:p>
          <a:p>
            <a:r>
              <a:rPr lang="ru-RU" sz="1200" kern="1200" dirty="0" smtClean="0">
                <a:solidFill>
                  <a:schemeClr val="tx1"/>
                </a:solidFill>
                <a:effectLst/>
                <a:latin typeface="+mn-lt"/>
                <a:ea typeface="+mn-ea"/>
                <a:cs typeface="+mn-cs"/>
              </a:rPr>
              <a:t>– рассмотреть предложения разных банков. Условия кредитования, в том числе и процентные ставки по кредитам, в разных банках могут отличаться. Можно воспользоваться сайтами-</a:t>
            </a:r>
            <a:r>
              <a:rPr lang="ru-RU" sz="1200" kern="1200" dirty="0" err="1" smtClean="0">
                <a:solidFill>
                  <a:schemeClr val="tx1"/>
                </a:solidFill>
                <a:effectLst/>
                <a:latin typeface="+mn-lt"/>
                <a:ea typeface="+mn-ea"/>
                <a:cs typeface="+mn-cs"/>
              </a:rPr>
              <a:t>агрегаторами</a:t>
            </a:r>
            <a:r>
              <a:rPr lang="ru-RU" sz="1200" kern="1200" dirty="0" smtClean="0">
                <a:solidFill>
                  <a:schemeClr val="tx1"/>
                </a:solidFill>
                <a:effectLst/>
                <a:latin typeface="+mn-lt"/>
                <a:ea typeface="+mn-ea"/>
                <a:cs typeface="+mn-cs"/>
              </a:rPr>
              <a:t>, которые объединяют кредитные предложения разных банков по указанным вами параметрам. Полезными также могут быть кредитные калькуляторы, которые можно найти в том числе на таких сайтах;</a:t>
            </a:r>
          </a:p>
          <a:p>
            <a:r>
              <a:rPr lang="ru-RU" sz="1200" kern="1200" dirty="0" smtClean="0">
                <a:solidFill>
                  <a:schemeClr val="tx1"/>
                </a:solidFill>
                <a:effectLst/>
                <a:latin typeface="+mn-lt"/>
                <a:ea typeface="+mn-ea"/>
                <a:cs typeface="+mn-cs"/>
              </a:rPr>
              <a:t>– в случае если какие-то условия или моменты непонятны, надо не стесняться и обращаться к сотрудникам банка за разъяснениями; </a:t>
            </a:r>
          </a:p>
          <a:p>
            <a:r>
              <a:rPr lang="ru-RU" sz="1200" kern="1200" dirty="0" smtClean="0">
                <a:solidFill>
                  <a:schemeClr val="tx1"/>
                </a:solidFill>
                <a:effectLst/>
                <a:latin typeface="+mn-lt"/>
                <a:ea typeface="+mn-ea"/>
                <a:cs typeface="+mn-cs"/>
              </a:rPr>
              <a:t>– выбрать то, что подходит именно вам: размер кредита, размер процентов, срок, способ погашения, требования по залогу и поручительству;</a:t>
            </a:r>
          </a:p>
          <a:p>
            <a:r>
              <a:rPr lang="ru-RU" sz="1200" kern="1200" dirty="0" smtClean="0">
                <a:solidFill>
                  <a:schemeClr val="tx1"/>
                </a:solidFill>
                <a:effectLst/>
                <a:latin typeface="+mn-lt"/>
                <a:ea typeface="+mn-ea"/>
                <a:cs typeface="+mn-cs"/>
              </a:rPr>
              <a:t>– внимательно изучить </a:t>
            </a:r>
            <a:r>
              <a:rPr lang="ru-RU" sz="1200" i="1" kern="1200" dirty="0" smtClean="0">
                <a:solidFill>
                  <a:schemeClr val="tx1"/>
                </a:solidFill>
                <a:effectLst/>
                <a:latin typeface="+mn-lt"/>
                <a:ea typeface="+mn-ea"/>
                <a:cs typeface="+mn-cs"/>
              </a:rPr>
              <a:t>кредитный договор</a:t>
            </a:r>
            <a:r>
              <a:rPr lang="ru-RU" sz="1200" kern="1200" dirty="0" smtClean="0">
                <a:solidFill>
                  <a:schemeClr val="tx1"/>
                </a:solidFill>
                <a:effectLst/>
                <a:latin typeface="+mn-lt"/>
                <a:ea typeface="+mn-ea"/>
                <a:cs typeface="+mn-cs"/>
              </a:rPr>
              <a:t> перед подписанием. Для тщательного анализа договора надо постараться по возможности взять типовую форму кредитного договора домой и не спеша ознакомиться с условиями, устанавливающими обязательства и ответственность.</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7</a:t>
            </a:fld>
            <a:endParaRPr lang="ru-RU"/>
          </a:p>
        </p:txBody>
      </p:sp>
    </p:spTree>
    <p:extLst>
      <p:ext uri="{BB962C8B-B14F-4D97-AF65-F5344CB8AC3E}">
        <p14:creationId xmlns:p14="http://schemas.microsoft.com/office/powerpoint/2010/main" val="2599248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Договор содержит много положений и детально описывает все варианты взаимодействия банка с кредитополучателем. Изучая договор, важно уметь анализировать основные условия, предлагаемые банком. Согласно законодательству, в любом кредитном договоре должны присутствовать существенные условия. Рассмотрим их подробно. </a:t>
            </a:r>
          </a:p>
          <a:p>
            <a:r>
              <a:rPr lang="ru-RU" sz="1200" b="1" kern="1200" dirty="0" smtClean="0">
                <a:solidFill>
                  <a:schemeClr val="tx1"/>
                </a:solidFill>
                <a:effectLst/>
                <a:latin typeface="+mn-lt"/>
                <a:ea typeface="+mn-ea"/>
                <a:cs typeface="+mn-cs"/>
              </a:rPr>
              <a:t>Сумма кредита. </a:t>
            </a:r>
            <a:r>
              <a:rPr lang="ru-RU" sz="1200" kern="1200" dirty="0" smtClean="0">
                <a:solidFill>
                  <a:schemeClr val="tx1"/>
                </a:solidFill>
                <a:effectLst/>
                <a:latin typeface="+mn-lt"/>
                <a:ea typeface="+mn-ea"/>
                <a:cs typeface="+mn-cs"/>
              </a:rPr>
              <a:t>Это размер кредита, который банк решает выдать, исходя из степени возможного риска и платежеспособности клиента. Сегодня белорусы имеют возможность получать кредиты только в белорусских рублях.</a:t>
            </a:r>
          </a:p>
          <a:p>
            <a:r>
              <a:rPr lang="ru-RU" sz="1200" b="1" kern="1200" dirty="0" smtClean="0">
                <a:solidFill>
                  <a:schemeClr val="tx1"/>
                </a:solidFill>
                <a:effectLst/>
                <a:latin typeface="+mn-lt"/>
                <a:ea typeface="+mn-ea"/>
                <a:cs typeface="+mn-cs"/>
              </a:rPr>
              <a:t>Срок кредита</a:t>
            </a:r>
            <a:r>
              <a:rPr lang="ru-RU" sz="1200" kern="1200" dirty="0" smtClean="0">
                <a:solidFill>
                  <a:schemeClr val="tx1"/>
                </a:solidFill>
                <a:effectLst/>
                <a:latin typeface="+mn-lt"/>
                <a:ea typeface="+mn-ea"/>
                <a:cs typeface="+mn-cs"/>
              </a:rPr>
              <a:t>. В кредитном договоре прописывается срок, на который выдается кредит, и схема погашения основного долга.</a:t>
            </a:r>
          </a:p>
          <a:p>
            <a:r>
              <a:rPr lang="ru-RU" sz="1200" b="1" kern="1200" dirty="0" smtClean="0">
                <a:solidFill>
                  <a:schemeClr val="tx1"/>
                </a:solidFill>
                <a:effectLst/>
                <a:latin typeface="+mn-lt"/>
                <a:ea typeface="+mn-ea"/>
                <a:cs typeface="+mn-cs"/>
              </a:rPr>
              <a:t>Порядок предоставления и возврата кредита</a:t>
            </a:r>
            <a:r>
              <a:rPr lang="ru-RU" sz="1200" kern="1200" dirty="0" smtClean="0">
                <a:solidFill>
                  <a:schemeClr val="tx1"/>
                </a:solidFill>
                <a:effectLst/>
                <a:latin typeface="+mn-lt"/>
                <a:ea typeface="+mn-ea"/>
                <a:cs typeface="+mn-cs"/>
              </a:rPr>
              <a:t>. Банк предлагает два варианта оформления кредита: в учреждении банка или через интернет, так называемый интернет-кредит (или онлайн-кредит). При оформлении этого пункта договора банк обязан предложить один из бесплатных способов предоставления и возврата кредита.</a:t>
            </a:r>
          </a:p>
          <a:p>
            <a:r>
              <a:rPr lang="ru-RU" sz="1200" b="1" kern="1200" dirty="0" smtClean="0">
                <a:solidFill>
                  <a:schemeClr val="tx1"/>
                </a:solidFill>
                <a:effectLst/>
                <a:latin typeface="+mn-lt"/>
                <a:ea typeface="+mn-ea"/>
                <a:cs typeface="+mn-cs"/>
              </a:rPr>
              <a:t>Размер процентов за пользование кредитом и порядок их уплаты</a:t>
            </a:r>
            <a:r>
              <a:rPr lang="ru-RU" sz="1200" kern="1200" dirty="0" smtClean="0">
                <a:solidFill>
                  <a:schemeClr val="tx1"/>
                </a:solidFill>
                <a:effectLst/>
                <a:latin typeface="+mn-lt"/>
                <a:ea typeface="+mn-ea"/>
                <a:cs typeface="+mn-cs"/>
              </a:rPr>
              <a:t>. Очень важное условие, поскольку чем выше ставка, тем больше будут выплаты по кредиту. При одной и той же процентной ставке  размер платежей может различаться в зависимости от способа погашения.</a:t>
            </a:r>
          </a:p>
          <a:p>
            <a:r>
              <a:rPr lang="ru-RU" sz="1200" b="1" kern="1200" dirty="0" smtClean="0">
                <a:solidFill>
                  <a:schemeClr val="tx1"/>
                </a:solidFill>
                <a:effectLst/>
                <a:latin typeface="+mn-lt"/>
                <a:ea typeface="+mn-ea"/>
                <a:cs typeface="+mn-cs"/>
              </a:rPr>
              <a:t>Ответственность сторон</a:t>
            </a:r>
            <a:r>
              <a:rPr lang="ru-RU" sz="1200" kern="1200" dirty="0" smtClean="0">
                <a:solidFill>
                  <a:schemeClr val="tx1"/>
                </a:solidFill>
                <a:effectLst/>
                <a:latin typeface="+mn-lt"/>
                <a:ea typeface="+mn-ea"/>
                <a:cs typeface="+mn-cs"/>
              </a:rPr>
              <a:t> за неисполнение или ненадлежащее исполнение своих обязательств по кредитному договору. Для одной стороны (кредитополучателя) это в первую очередь своевременная выплата суммы основного долга и процентов, информирование об изменении персональной информации, содержащейся в договоре. Ответственность другой стороны (банка) в основном заключается в правильном исчислении процентов и соблюдении условий выдачи кредита.</a:t>
            </a:r>
          </a:p>
          <a:p>
            <a:r>
              <a:rPr lang="ru-RU" sz="1200" kern="1200" dirty="0" smtClean="0">
                <a:solidFill>
                  <a:schemeClr val="tx1"/>
                </a:solidFill>
                <a:effectLst/>
                <a:latin typeface="+mn-lt"/>
                <a:ea typeface="+mn-ea"/>
                <a:cs typeface="+mn-cs"/>
              </a:rPr>
              <a:t>Подписав кредитный договор, человек тем самым соглашается со всеми прописанными условиями и принимает на себя обязательства по их выполнению. Поэтому, прежде чем сделать этот шаг, договор необходимо внимательно прочитать, обратив особое внимание на основные (существенные) условия.</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8</a:t>
            </a:fld>
            <a:endParaRPr lang="ru-RU"/>
          </a:p>
        </p:txBody>
      </p:sp>
    </p:spTree>
    <p:extLst>
      <p:ext uri="{BB962C8B-B14F-4D97-AF65-F5344CB8AC3E}">
        <p14:creationId xmlns:p14="http://schemas.microsoft.com/office/powerpoint/2010/main" val="428438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Полномочия Национального банка по регулированию кредитных отношений осуществляются путем утверждения правил, инструкций и других нормативных правовых документов. Некоторые из норм этих документов следует знать и потенциальным кредитополучателям, чтобы знать и защищать свои права. Итак, рекомендуем обратить внимание на следующее.</a:t>
            </a:r>
          </a:p>
          <a:p>
            <a:r>
              <a:rPr lang="ru-RU" sz="1200" kern="1200" dirty="0" smtClean="0">
                <a:solidFill>
                  <a:schemeClr val="tx1"/>
                </a:solidFill>
                <a:effectLst/>
                <a:latin typeface="+mn-lt"/>
                <a:ea typeface="+mn-ea"/>
                <a:cs typeface="+mn-cs"/>
              </a:rPr>
              <a:t>Взимать какие-либо </a:t>
            </a:r>
            <a:r>
              <a:rPr lang="ru-RU" sz="1200" b="1" kern="1200" dirty="0" smtClean="0">
                <a:solidFill>
                  <a:schemeClr val="tx1"/>
                </a:solidFill>
                <a:effectLst/>
                <a:latin typeface="+mn-lt"/>
                <a:ea typeface="+mn-ea"/>
                <a:cs typeface="+mn-cs"/>
              </a:rPr>
              <a:t>дополнительные платежи</a:t>
            </a:r>
            <a:r>
              <a:rPr lang="ru-RU" sz="1200" kern="1200" dirty="0" smtClean="0">
                <a:solidFill>
                  <a:schemeClr val="tx1"/>
                </a:solidFill>
                <a:effectLst/>
                <a:latin typeface="+mn-lt"/>
                <a:ea typeface="+mn-ea"/>
                <a:cs typeface="+mn-cs"/>
              </a:rPr>
              <a:t> (комиссионные и иные вознаграждения) за пользование кредитом банкам законодательно запрещено. То есть расходы, связанные с предоставлением и возвратом кредита, банк должен включать в процентную ставку (например, по рассмотрению документов, сопровождению кредита, выпуску и обслуживанию дополнительной карточки и другие). Но иногда можно встретить прочие платежи, которые не являются обязательными и не входят в размер процентов за пользование кредитом. Чаще всего они появляются по инициативе кредитодателя и становятся платой за определенные операции (например, страховые взносы по договору добровольного страхования; плата за оформление сделок, которые связаны с исполнением обязательства по кредитному договору (договору поручительства, договору залога и др.).</a:t>
            </a:r>
          </a:p>
          <a:p>
            <a:r>
              <a:rPr lang="ru-RU" sz="1200" kern="1200" dirty="0" smtClean="0">
                <a:solidFill>
                  <a:schemeClr val="tx1"/>
                </a:solidFill>
                <a:effectLst/>
                <a:latin typeface="+mn-lt"/>
                <a:ea typeface="+mn-ea"/>
                <a:cs typeface="+mn-cs"/>
              </a:rPr>
              <a:t>До заключения кредитного договора банк должен предоставить человеку, желающему получить кредит, </a:t>
            </a:r>
            <a:r>
              <a:rPr lang="ru-RU" sz="1200" b="1" kern="1200" dirty="0" smtClean="0">
                <a:solidFill>
                  <a:schemeClr val="tx1"/>
                </a:solidFill>
                <a:effectLst/>
                <a:latin typeface="+mn-lt"/>
                <a:ea typeface="+mn-ea"/>
                <a:cs typeface="+mn-cs"/>
              </a:rPr>
              <a:t>письменную информацию об условиях кредитования</a:t>
            </a:r>
            <a:r>
              <a:rPr lang="ru-RU" sz="1200" kern="1200" dirty="0" smtClean="0">
                <a:solidFill>
                  <a:schemeClr val="tx1"/>
                </a:solidFill>
                <a:effectLst/>
                <a:latin typeface="+mn-lt"/>
                <a:ea typeface="+mn-ea"/>
                <a:cs typeface="+mn-cs"/>
              </a:rPr>
              <a:t>, с которой тот должен ознакомиться под роспись. Форма и содержание текста являются одинаковыми для всех, при этом шрифт не должен быть слишком мелким, чтобы его смогли разобрать и прочитать все, даже люди с не очень хорошим зрением. Информация об условиях кредитования не должна превышать одного листа. График погашения ежемесячных платежей может оформляться отдельным приложением.</a:t>
            </a:r>
          </a:p>
          <a:p>
            <a:r>
              <a:rPr lang="ru-RU" sz="1200" kern="1200" dirty="0" smtClean="0">
                <a:solidFill>
                  <a:schemeClr val="tx1"/>
                </a:solidFill>
                <a:effectLst/>
                <a:latin typeface="+mn-lt"/>
                <a:ea typeface="+mn-ea"/>
                <a:cs typeface="+mn-cs"/>
              </a:rPr>
              <a:t>По запросу кредитополучателя банк обязан предоставлять ему по меньшей мере </a:t>
            </a:r>
            <a:r>
              <a:rPr lang="ru-RU" sz="1200" b="1" kern="1200" dirty="0" smtClean="0">
                <a:solidFill>
                  <a:schemeClr val="tx1"/>
                </a:solidFill>
                <a:effectLst/>
                <a:latin typeface="+mn-lt"/>
                <a:ea typeface="+mn-ea"/>
                <a:cs typeface="+mn-cs"/>
              </a:rPr>
              <a:t>один раз в месяц бесплатно сведения о задолженности</a:t>
            </a:r>
            <a:r>
              <a:rPr lang="ru-RU" sz="1200" kern="1200" dirty="0" smtClean="0">
                <a:solidFill>
                  <a:schemeClr val="tx1"/>
                </a:solidFill>
                <a:effectLst/>
                <a:latin typeface="+mn-lt"/>
                <a:ea typeface="+mn-ea"/>
                <a:cs typeface="+mn-cs"/>
              </a:rPr>
              <a:t> по основному долгу, сумме процентов, а также об иных обязательствах (неустойка (штраф, пеня).</a:t>
            </a:r>
          </a:p>
          <a:p>
            <a:r>
              <a:rPr lang="ru-RU" sz="1200" kern="1200" dirty="0" smtClean="0">
                <a:solidFill>
                  <a:schemeClr val="tx1"/>
                </a:solidFill>
                <a:effectLst/>
                <a:latin typeface="+mn-lt"/>
                <a:ea typeface="+mn-ea"/>
                <a:cs typeface="+mn-cs"/>
              </a:rPr>
              <a:t>Кредитополучатель также вправе требовать от банка </a:t>
            </a:r>
            <a:r>
              <a:rPr lang="ru-RU" sz="1200" b="1" kern="1200" dirty="0" smtClean="0">
                <a:solidFill>
                  <a:schemeClr val="tx1"/>
                </a:solidFill>
                <a:effectLst/>
                <a:latin typeface="+mn-lt"/>
                <a:ea typeface="+mn-ea"/>
                <a:cs typeface="+mn-cs"/>
              </a:rPr>
              <a:t>письменное подтверждение</a:t>
            </a:r>
            <a:r>
              <a:rPr lang="ru-RU" sz="1200" kern="1200" dirty="0" smtClean="0">
                <a:solidFill>
                  <a:schemeClr val="tx1"/>
                </a:solidFill>
                <a:effectLst/>
                <a:latin typeface="+mn-lt"/>
                <a:ea typeface="+mn-ea"/>
                <a:cs typeface="+mn-cs"/>
              </a:rPr>
              <a:t> полного исполнения обязательств по кредитному договору. Эта норма помогает уменьшить число случаев, когда неосведомленность граждан о наличии обязательств по кредитному договору приводит к возникновению просроченной задолженности.</a:t>
            </a:r>
          </a:p>
          <a:p>
            <a:r>
              <a:rPr lang="ru-RU" sz="1200" kern="1200" dirty="0" smtClean="0">
                <a:solidFill>
                  <a:schemeClr val="tx1"/>
                </a:solidFill>
                <a:effectLst/>
                <a:latin typeface="+mn-lt"/>
                <a:ea typeface="+mn-ea"/>
                <a:cs typeface="+mn-cs"/>
              </a:rPr>
              <a:t>При ненадлежащем исполнении клиентом обязательств банк вправе потребовать досрочного возврата кредита, предварительно уведомив его об этом. При этом в кредитном договоре обязательно должно быть закреплено </a:t>
            </a:r>
            <a:r>
              <a:rPr lang="ru-RU" sz="1200" b="1" kern="1200" dirty="0" smtClean="0">
                <a:solidFill>
                  <a:schemeClr val="tx1"/>
                </a:solidFill>
                <a:effectLst/>
                <a:latin typeface="+mn-lt"/>
                <a:ea typeface="+mn-ea"/>
                <a:cs typeface="+mn-cs"/>
              </a:rPr>
              <a:t>право кредитополучателя возвратить кредит в течение трех месяцев</a:t>
            </a:r>
            <a:r>
              <a:rPr lang="ru-RU" sz="1200" kern="1200" dirty="0" smtClean="0">
                <a:solidFill>
                  <a:schemeClr val="tx1"/>
                </a:solidFill>
                <a:effectLst/>
                <a:latin typeface="+mn-lt"/>
                <a:ea typeface="+mn-ea"/>
                <a:cs typeface="+mn-cs"/>
              </a:rPr>
              <a:t> со дня получения соответствующего уведомления от банка.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690E863-9E65-4655-884A-8ACF6CB49C18}" type="slidenum">
              <a:rPr lang="ru-RU" smtClean="0"/>
              <a:t>9</a:t>
            </a:fld>
            <a:endParaRPr lang="ru-RU"/>
          </a:p>
        </p:txBody>
      </p:sp>
    </p:spTree>
    <p:extLst>
      <p:ext uri="{BB962C8B-B14F-4D97-AF65-F5344CB8AC3E}">
        <p14:creationId xmlns:p14="http://schemas.microsoft.com/office/powerpoint/2010/main" val="199146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E26B4F-62C2-4CFF-B63F-6D991902DB4F}"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228980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E26B4F-62C2-4CFF-B63F-6D991902DB4F}"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3549096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E26B4F-62C2-4CFF-B63F-6D991902DB4F}"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275126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E26B4F-62C2-4CFF-B63F-6D991902DB4F}"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266369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E26B4F-62C2-4CFF-B63F-6D991902DB4F}"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3493367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7E26B4F-62C2-4CFF-B63F-6D991902DB4F}"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173962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E26B4F-62C2-4CFF-B63F-6D991902DB4F}" type="datetimeFigureOut">
              <a:rPr lang="ru-RU" smtClean="0"/>
              <a:t>10.02.2022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42387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E26B4F-62C2-4CFF-B63F-6D991902DB4F}" type="datetimeFigureOut">
              <a:rPr lang="ru-RU" smtClean="0"/>
              <a:t>10.02.2022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356339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E26B4F-62C2-4CFF-B63F-6D991902DB4F}" type="datetimeFigureOut">
              <a:rPr lang="ru-RU" smtClean="0"/>
              <a:t>10.02.2022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409728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E26B4F-62C2-4CFF-B63F-6D991902DB4F}"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400378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E26B4F-62C2-4CFF-B63F-6D991902DB4F}"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352969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7E26B4F-62C2-4CFF-B63F-6D991902DB4F}" type="datetimeFigureOut">
              <a:rPr lang="ru-RU" smtClean="0"/>
              <a:t>10.02.2022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C345C05-4F8B-45BB-9B57-8A64C845BAB2}" type="slidenum">
              <a:rPr lang="ru-RU" smtClean="0"/>
              <a:t>‹#›</a:t>
            </a:fld>
            <a:endParaRPr lang="ru-RU"/>
          </a:p>
        </p:txBody>
      </p:sp>
    </p:spTree>
    <p:extLst>
      <p:ext uri="{BB962C8B-B14F-4D97-AF65-F5344CB8AC3E}">
        <p14:creationId xmlns:p14="http://schemas.microsoft.com/office/powerpoint/2010/main" val="57649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8" Type="http://schemas.openxmlformats.org/officeDocument/2006/relationships/image" Target="../media/image51.emf"/><Relationship Id="rId13"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image" Target="../media/image50.emf"/><Relationship Id="rId12"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diagramQuickStyle" Target="../diagrams/quickStyle1.xml"/><Relationship Id="rId5" Type="http://schemas.openxmlformats.org/officeDocument/2006/relationships/image" Target="../media/image48.png"/><Relationship Id="rId10" Type="http://schemas.openxmlformats.org/officeDocument/2006/relationships/diagramLayout" Target="../diagrams/layout1.xml"/><Relationship Id="rId4" Type="http://schemas.openxmlformats.org/officeDocument/2006/relationships/image" Target="../media/image3.png"/><Relationship Id="rId9" Type="http://schemas.openxmlformats.org/officeDocument/2006/relationships/diagramData" Target="../diagrams/data1.xml"/><Relationship Id="rId14" Type="http://schemas.openxmlformats.org/officeDocument/2006/relationships/image" Target="../media/image41.emf"/></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jpe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3.png"/><Relationship Id="rId4" Type="http://schemas.openxmlformats.org/officeDocument/2006/relationships/image" Target="../media/image52.pn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28.emf"/><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1.jpe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10.emf"/><Relationship Id="rId4" Type="http://schemas.openxmlformats.org/officeDocument/2006/relationships/image" Target="../media/image61.pn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image" Target="../media/image71.png"/><Relationship Id="rId3" Type="http://schemas.openxmlformats.org/officeDocument/2006/relationships/image" Target="../media/image1.jpeg"/><Relationship Id="rId7" Type="http://schemas.openxmlformats.org/officeDocument/2006/relationships/image" Target="../media/image66.emf"/><Relationship Id="rId12"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emf"/><Relationship Id="rId11" Type="http://schemas.openxmlformats.org/officeDocument/2006/relationships/image" Target="../media/image69.png"/><Relationship Id="rId5" Type="http://schemas.openxmlformats.org/officeDocument/2006/relationships/image" Target="../media/image21.emf"/><Relationship Id="rId10" Type="http://schemas.openxmlformats.org/officeDocument/2006/relationships/image" Target="../media/image68.png"/><Relationship Id="rId4" Type="http://schemas.openxmlformats.org/officeDocument/2006/relationships/image" Target="../media/image25.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3.emf"/><Relationship Id="rId5" Type="http://schemas.openxmlformats.org/officeDocument/2006/relationships/image" Target="../media/image7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jpeg"/><Relationship Id="rId7"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5.png"/><Relationship Id="rId10" Type="http://schemas.openxmlformats.org/officeDocument/2006/relationships/image" Target="../media/image7.emf"/><Relationship Id="rId4" Type="http://schemas.openxmlformats.org/officeDocument/2006/relationships/image" Target="../media/image74.png"/><Relationship Id="rId9" Type="http://schemas.openxmlformats.org/officeDocument/2006/relationships/image" Target="../media/image10.emf"/></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8.emf"/><Relationship Id="rId5" Type="http://schemas.openxmlformats.org/officeDocument/2006/relationships/image" Target="../media/image77.png"/><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9.emf"/><Relationship Id="rId5" Type="http://schemas.openxmlformats.org/officeDocument/2006/relationships/image" Target="../media/image65.emf"/><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jpeg"/><Relationship Id="rId7"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0.png"/><Relationship Id="rId4" Type="http://schemas.openxmlformats.org/officeDocument/2006/relationships/image" Target="../media/image3.png"/><Relationship Id="rId9"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6.emf"/><Relationship Id="rId5" Type="http://schemas.openxmlformats.org/officeDocument/2006/relationships/image" Target="../media/image85.png"/><Relationship Id="rId4" Type="http://schemas.openxmlformats.org/officeDocument/2006/relationships/image" Target="../media/image84.emf"/></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emf"/><Relationship Id="rId3" Type="http://schemas.openxmlformats.org/officeDocument/2006/relationships/image" Target="../media/image1.jpeg"/><Relationship Id="rId7" Type="http://schemas.openxmlformats.org/officeDocument/2006/relationships/image" Target="../media/image17.png"/><Relationship Id="rId12"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jpeg"/><Relationship Id="rId7"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24.png"/><Relationship Id="rId4" Type="http://schemas.openxmlformats.org/officeDocument/2006/relationships/image" Target="../media/image23.emf"/><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emf"/><Relationship Id="rId10" Type="http://schemas.openxmlformats.org/officeDocument/2006/relationships/image" Target="../media/image28.emf"/><Relationship Id="rId4" Type="http://schemas.openxmlformats.org/officeDocument/2006/relationships/image" Target="../media/image25.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emf"/><Relationship Id="rId3" Type="http://schemas.openxmlformats.org/officeDocument/2006/relationships/image" Target="../media/image1.jpeg"/><Relationship Id="rId7" Type="http://schemas.openxmlformats.org/officeDocument/2006/relationships/image" Target="../media/image34.png"/><Relationship Id="rId12"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1.jpe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1.emf"/><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7.emf"/><Relationship Id="rId4" Type="http://schemas.openxmlformats.org/officeDocument/2006/relationships/image" Target="../media/image4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28"/>
            <a:ext cx="9144000" cy="5163828"/>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121" y="1728976"/>
            <a:ext cx="7661364" cy="2227907"/>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4989" y="204252"/>
            <a:ext cx="1385238" cy="895008"/>
          </a:xfrm>
          <a:prstGeom prst="rect">
            <a:avLst/>
          </a:prstGeom>
        </p:spPr>
      </p:pic>
      <p:sp>
        <p:nvSpPr>
          <p:cNvPr id="6" name="Прямоугольник 5"/>
          <p:cNvSpPr/>
          <p:nvPr/>
        </p:nvSpPr>
        <p:spPr>
          <a:xfrm>
            <a:off x="2490868" y="1122265"/>
            <a:ext cx="4251354" cy="2123658"/>
          </a:xfrm>
          <a:prstGeom prst="rect">
            <a:avLst/>
          </a:prstGeom>
        </p:spPr>
        <p:txBody>
          <a:bodyPr wrap="square">
            <a:spAutoFit/>
          </a:bodyPr>
          <a:lstStyle/>
          <a:p>
            <a:pPr algn="ctr"/>
            <a:r>
              <a:rPr lang="ru-RU" sz="4400" b="1" dirty="0" smtClean="0">
                <a:solidFill>
                  <a:srgbClr val="EFEFDB"/>
                </a:solidFill>
                <a:latin typeface="Harry Potter (Russian Version o" panose="02000000000000000000" pitchFamily="2" charset="0"/>
              </a:rPr>
              <a:t>ВСЕ</a:t>
            </a:r>
          </a:p>
          <a:p>
            <a:pPr algn="ctr"/>
            <a:r>
              <a:rPr lang="ru-RU" sz="4400" b="1" dirty="0" smtClean="0">
                <a:solidFill>
                  <a:srgbClr val="EFEFDB"/>
                </a:solidFill>
                <a:latin typeface="Harry Potter (Russian Version o" panose="02000000000000000000" pitchFamily="2" charset="0"/>
              </a:rPr>
              <a:t>О РАЗУМНОМ ЗАИМСТВОВАНИИ</a:t>
            </a:r>
            <a:endParaRPr lang="ru-RU" sz="4400" dirty="0">
              <a:solidFill>
                <a:srgbClr val="EFEFDB"/>
              </a:solidFill>
            </a:endParaRPr>
          </a:p>
        </p:txBody>
      </p:sp>
      <p:pic>
        <p:nvPicPr>
          <p:cNvPr id="19" name="Рисунок 18"/>
          <p:cNvPicPr>
            <a:picLocks noChangeAspect="1"/>
          </p:cNvPicPr>
          <p:nvPr/>
        </p:nvPicPr>
        <p:blipFill>
          <a:blip r:embed="rId6"/>
          <a:stretch>
            <a:fillRect/>
          </a:stretch>
        </p:blipFill>
        <p:spPr>
          <a:xfrm>
            <a:off x="3176387" y="3258622"/>
            <a:ext cx="2736304" cy="1761400"/>
          </a:xfrm>
          <a:prstGeom prst="rect">
            <a:avLst/>
          </a:prstGeom>
        </p:spPr>
      </p:pic>
      <p:sp>
        <p:nvSpPr>
          <p:cNvPr id="24" name="Прямоугольник 23"/>
          <p:cNvSpPr/>
          <p:nvPr/>
        </p:nvSpPr>
        <p:spPr>
          <a:xfrm>
            <a:off x="3235017" y="3956883"/>
            <a:ext cx="2763057" cy="523220"/>
          </a:xfrm>
          <a:prstGeom prst="rect">
            <a:avLst/>
          </a:prstGeom>
        </p:spPr>
        <p:txBody>
          <a:bodyPr wrap="square">
            <a:spAutoFit/>
          </a:bodyPr>
          <a:lstStyle/>
          <a:p>
            <a:pPr algn="ctr"/>
            <a:r>
              <a:rPr lang="en-US" sz="1400" b="1" dirty="0">
                <a:solidFill>
                  <a:schemeClr val="bg2">
                    <a:lumMod val="90000"/>
                  </a:schemeClr>
                </a:solidFill>
                <a:latin typeface="+mj-lt"/>
              </a:rPr>
              <a:t>Global Money Week</a:t>
            </a:r>
          </a:p>
          <a:p>
            <a:pPr algn="ctr"/>
            <a:r>
              <a:rPr lang="en-US" sz="1400" b="1" dirty="0">
                <a:solidFill>
                  <a:schemeClr val="bg2">
                    <a:lumMod val="90000"/>
                  </a:schemeClr>
                </a:solidFill>
                <a:latin typeface="+mj-lt"/>
              </a:rPr>
              <a:t>2</a:t>
            </a:r>
            <a:r>
              <a:rPr lang="ru-RU" sz="1400" b="1" dirty="0" smtClean="0">
                <a:solidFill>
                  <a:schemeClr val="bg2">
                    <a:lumMod val="90000"/>
                  </a:schemeClr>
                </a:solidFill>
                <a:latin typeface="+mj-lt"/>
              </a:rPr>
              <a:t>1</a:t>
            </a:r>
            <a:r>
              <a:rPr lang="ru-RU" sz="1400" b="1" dirty="0">
                <a:solidFill>
                  <a:schemeClr val="bg2">
                    <a:lumMod val="90000"/>
                  </a:schemeClr>
                </a:solidFill>
                <a:latin typeface="+mj-lt"/>
              </a:rPr>
              <a:t>-</a:t>
            </a:r>
            <a:r>
              <a:rPr lang="en-US" sz="1400" b="1" dirty="0" smtClean="0">
                <a:solidFill>
                  <a:schemeClr val="bg2">
                    <a:lumMod val="90000"/>
                  </a:schemeClr>
                </a:solidFill>
                <a:latin typeface="+mj-lt"/>
              </a:rPr>
              <a:t>2</a:t>
            </a:r>
            <a:r>
              <a:rPr lang="ru-RU" sz="1400" b="1" dirty="0">
                <a:solidFill>
                  <a:schemeClr val="bg2">
                    <a:lumMod val="90000"/>
                  </a:schemeClr>
                </a:solidFill>
                <a:latin typeface="+mj-lt"/>
              </a:rPr>
              <a:t>7</a:t>
            </a:r>
            <a:r>
              <a:rPr lang="en-US" sz="1400" b="1" dirty="0">
                <a:solidFill>
                  <a:schemeClr val="bg2">
                    <a:lumMod val="90000"/>
                  </a:schemeClr>
                </a:solidFill>
                <a:latin typeface="+mj-lt"/>
              </a:rPr>
              <a:t> </a:t>
            </a:r>
            <a:r>
              <a:rPr lang="ru-RU" sz="1400" b="1" dirty="0">
                <a:solidFill>
                  <a:schemeClr val="bg2">
                    <a:lumMod val="90000"/>
                  </a:schemeClr>
                </a:solidFill>
                <a:latin typeface="+mj-lt"/>
              </a:rPr>
              <a:t>марта 2022</a:t>
            </a:r>
          </a:p>
        </p:txBody>
      </p:sp>
      <p:pic>
        <p:nvPicPr>
          <p:cNvPr id="21" name="Рисунок 20"/>
          <p:cNvPicPr>
            <a:picLocks noChangeAspect="1"/>
          </p:cNvPicPr>
          <p:nvPr/>
        </p:nvPicPr>
        <p:blipFill>
          <a:blip r:embed="rId7"/>
          <a:stretch>
            <a:fillRect/>
          </a:stretch>
        </p:blipFill>
        <p:spPr>
          <a:xfrm>
            <a:off x="704412" y="1597733"/>
            <a:ext cx="1867794" cy="2490392"/>
          </a:xfrm>
          <a:prstGeom prst="rect">
            <a:avLst/>
          </a:prstGeom>
        </p:spPr>
      </p:pic>
      <p:pic>
        <p:nvPicPr>
          <p:cNvPr id="2" name="Рисунок 1"/>
          <p:cNvPicPr>
            <a:picLocks noChangeAspect="1"/>
          </p:cNvPicPr>
          <p:nvPr/>
        </p:nvPicPr>
        <p:blipFill>
          <a:blip r:embed="rId8"/>
          <a:stretch>
            <a:fillRect/>
          </a:stretch>
        </p:blipFill>
        <p:spPr>
          <a:xfrm flipH="1">
            <a:off x="6492144" y="519197"/>
            <a:ext cx="2256320" cy="4500825"/>
          </a:xfrm>
          <a:prstGeom prst="rect">
            <a:avLst/>
          </a:prstGeom>
        </p:spPr>
      </p:pic>
      <p:pic>
        <p:nvPicPr>
          <p:cNvPr id="3" name="Рисунок 2"/>
          <p:cNvPicPr>
            <a:picLocks noChangeAspect="1"/>
          </p:cNvPicPr>
          <p:nvPr/>
        </p:nvPicPr>
        <p:blipFill>
          <a:blip r:embed="rId9"/>
          <a:stretch>
            <a:fillRect/>
          </a:stretch>
        </p:blipFill>
        <p:spPr>
          <a:xfrm>
            <a:off x="6372200" y="863487"/>
            <a:ext cx="749795" cy="1120480"/>
          </a:xfrm>
          <a:prstGeom prst="rect">
            <a:avLst/>
          </a:prstGeom>
        </p:spPr>
      </p:pic>
      <p:pic>
        <p:nvPicPr>
          <p:cNvPr id="4" name="Рисунок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1491630"/>
            <a:ext cx="1865380" cy="3096774"/>
          </a:xfrm>
          <a:prstGeom prst="rect">
            <a:avLst/>
          </a:prstGeom>
        </p:spPr>
      </p:pic>
    </p:spTree>
    <p:extLst>
      <p:ext uri="{BB962C8B-B14F-4D97-AF65-F5344CB8AC3E}">
        <p14:creationId xmlns:p14="http://schemas.microsoft.com/office/powerpoint/2010/main" val="1400315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50" y="0"/>
            <a:ext cx="9198649" cy="5143500"/>
          </a:xfrm>
          <a:prstGeom prst="rect">
            <a:avLst/>
          </a:prstGeom>
        </p:spPr>
      </p:pic>
      <p:sp>
        <p:nvSpPr>
          <p:cNvPr id="6" name="Прямоугольник 5"/>
          <p:cNvSpPr/>
          <p:nvPr/>
        </p:nvSpPr>
        <p:spPr>
          <a:xfrm>
            <a:off x="698830" y="43944"/>
            <a:ext cx="7488832" cy="769441"/>
          </a:xfrm>
          <a:prstGeom prst="rect">
            <a:avLst/>
          </a:prstGeom>
        </p:spPr>
        <p:txBody>
          <a:bodyPr wrap="square">
            <a:spAutoFit/>
          </a:bodyPr>
          <a:lstStyle/>
          <a:p>
            <a:pPr algn="ctr"/>
            <a:r>
              <a:rPr lang="ru-RU" sz="4400" dirty="0">
                <a:solidFill>
                  <a:schemeClr val="bg2">
                    <a:lumMod val="75000"/>
                  </a:schemeClr>
                </a:solidFill>
                <a:latin typeface="Harry Potter (Russian Version o" panose="02000000000000000000" pitchFamily="2" charset="0"/>
              </a:rPr>
              <a:t> </a:t>
            </a:r>
            <a:r>
              <a:rPr lang="ru-RU" sz="4400" dirty="0" smtClean="0">
                <a:solidFill>
                  <a:schemeClr val="bg2">
                    <a:lumMod val="75000"/>
                  </a:schemeClr>
                </a:solidFill>
                <a:latin typeface="Harry Potter (Russian Version o" panose="02000000000000000000" pitchFamily="2" charset="0"/>
              </a:rPr>
              <a:t>БАНК ПРИНИМАЕТ РЕШЕНИЕ</a:t>
            </a:r>
            <a:endParaRPr lang="ru-RU" sz="4400" dirty="0"/>
          </a:p>
        </p:txBody>
      </p:sp>
      <p:sp>
        <p:nvSpPr>
          <p:cNvPr id="2" name="Прямоугольник 1"/>
          <p:cNvSpPr/>
          <p:nvPr/>
        </p:nvSpPr>
        <p:spPr>
          <a:xfrm>
            <a:off x="2080048" y="863803"/>
            <a:ext cx="2064217" cy="523220"/>
          </a:xfrm>
          <a:prstGeom prst="rect">
            <a:avLst/>
          </a:prstGeom>
        </p:spPr>
        <p:txBody>
          <a:bodyPr wrap="square">
            <a:spAutoFit/>
          </a:bodyPr>
          <a:lstStyle/>
          <a:p>
            <a:r>
              <a:rPr lang="ru-RU" sz="1400" b="1" dirty="0" smtClean="0">
                <a:solidFill>
                  <a:schemeClr val="bg2">
                    <a:lumMod val="90000"/>
                  </a:schemeClr>
                </a:solidFill>
              </a:rPr>
              <a:t>П</a:t>
            </a:r>
            <a:r>
              <a:rPr lang="be-BY" sz="1400" b="1" dirty="0" smtClean="0">
                <a:solidFill>
                  <a:schemeClr val="bg2">
                    <a:lumMod val="90000"/>
                  </a:schemeClr>
                </a:solidFill>
              </a:rPr>
              <a:t>оказатель долговой нагрузк</a:t>
            </a:r>
            <a:r>
              <a:rPr lang="ru-RU" sz="1400" b="1" dirty="0" smtClean="0">
                <a:solidFill>
                  <a:schemeClr val="bg2">
                    <a:lumMod val="90000"/>
                  </a:schemeClr>
                </a:solidFill>
              </a:rPr>
              <a:t>и</a:t>
            </a:r>
            <a:endParaRPr lang="ru-RU" sz="1400" dirty="0">
              <a:solidFill>
                <a:schemeClr val="bg2">
                  <a:lumMod val="90000"/>
                </a:schemeClr>
              </a:solidFill>
            </a:endParaRPr>
          </a:p>
        </p:txBody>
      </p:sp>
      <p:sp>
        <p:nvSpPr>
          <p:cNvPr id="3" name="Прямоугольник 2"/>
          <p:cNvSpPr/>
          <p:nvPr/>
        </p:nvSpPr>
        <p:spPr>
          <a:xfrm>
            <a:off x="1402605" y="4348930"/>
            <a:ext cx="6334621" cy="646331"/>
          </a:xfrm>
          <a:prstGeom prst="rect">
            <a:avLst/>
          </a:prstGeom>
        </p:spPr>
        <p:txBody>
          <a:bodyPr wrap="square">
            <a:spAutoFit/>
          </a:bodyPr>
          <a:lstStyle/>
          <a:p>
            <a:pPr algn="ctr"/>
            <a:r>
              <a:rPr lang="ru-RU" dirty="0">
                <a:solidFill>
                  <a:schemeClr val="bg2">
                    <a:lumMod val="75000"/>
                  </a:schemeClr>
                </a:solidFill>
              </a:rPr>
              <a:t>Банки оценивают кредитоспособность заявителя на основании многофакторного анализа</a:t>
            </a:r>
          </a:p>
        </p:txBody>
      </p:sp>
      <p:pic>
        <p:nvPicPr>
          <p:cNvPr id="22" name="Рисунок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4414" y="123479"/>
            <a:ext cx="935775" cy="604608"/>
          </a:xfrm>
          <a:prstGeom prst="rect">
            <a:avLst/>
          </a:prstGeom>
        </p:spPr>
      </p:pic>
      <p:sp>
        <p:nvSpPr>
          <p:cNvPr id="11" name="Скругленный прямоугольник 10"/>
          <p:cNvSpPr/>
          <p:nvPr/>
        </p:nvSpPr>
        <p:spPr>
          <a:xfrm>
            <a:off x="1835697" y="4360561"/>
            <a:ext cx="5518816" cy="665891"/>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4487" y="994383"/>
            <a:ext cx="1594186" cy="1147886"/>
          </a:xfrm>
          <a:prstGeom prst="rect">
            <a:avLst/>
          </a:prstGeom>
        </p:spPr>
      </p:pic>
      <p:sp>
        <p:nvSpPr>
          <p:cNvPr id="20" name="Прямоугольник 19"/>
          <p:cNvSpPr/>
          <p:nvPr/>
        </p:nvSpPr>
        <p:spPr>
          <a:xfrm>
            <a:off x="6606189" y="904714"/>
            <a:ext cx="1562044" cy="738664"/>
          </a:xfrm>
          <a:prstGeom prst="rect">
            <a:avLst/>
          </a:prstGeom>
        </p:spPr>
        <p:txBody>
          <a:bodyPr wrap="square">
            <a:spAutoFit/>
          </a:bodyPr>
          <a:lstStyle/>
          <a:p>
            <a:r>
              <a:rPr lang="ru-RU" sz="1400" b="1" dirty="0" smtClean="0">
                <a:solidFill>
                  <a:schemeClr val="bg2">
                    <a:lumMod val="90000"/>
                  </a:schemeClr>
                </a:solidFill>
              </a:rPr>
              <a:t>П</a:t>
            </a:r>
            <a:r>
              <a:rPr lang="be-BY" sz="1400" b="1" dirty="0" smtClean="0">
                <a:solidFill>
                  <a:schemeClr val="bg2">
                    <a:lumMod val="90000"/>
                  </a:schemeClr>
                </a:solidFill>
              </a:rPr>
              <a:t>оказатель</a:t>
            </a:r>
          </a:p>
          <a:p>
            <a:r>
              <a:rPr lang="be-BY" sz="1400" b="1" dirty="0">
                <a:solidFill>
                  <a:schemeClr val="bg2">
                    <a:lumMod val="90000"/>
                  </a:schemeClr>
                </a:solidFill>
              </a:rPr>
              <a:t>о</a:t>
            </a:r>
            <a:r>
              <a:rPr lang="be-BY" sz="1400" b="1" dirty="0" smtClean="0">
                <a:solidFill>
                  <a:schemeClr val="bg2">
                    <a:lumMod val="90000"/>
                  </a:schemeClr>
                </a:solidFill>
              </a:rPr>
              <a:t>беспеченности</a:t>
            </a:r>
          </a:p>
          <a:p>
            <a:r>
              <a:rPr lang="ru-RU" sz="1400" b="1" dirty="0" smtClean="0">
                <a:solidFill>
                  <a:schemeClr val="bg2">
                    <a:lumMod val="90000"/>
                  </a:schemeClr>
                </a:solidFill>
              </a:rPr>
              <a:t>кредита</a:t>
            </a:r>
            <a:endParaRPr lang="ru-RU" sz="1400" dirty="0">
              <a:solidFill>
                <a:schemeClr val="bg2">
                  <a:lumMod val="90000"/>
                </a:schemeClr>
              </a:solidFill>
            </a:endParaRPr>
          </a:p>
        </p:txBody>
      </p:sp>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2743" y="1233689"/>
            <a:ext cx="1155977" cy="616425"/>
          </a:xfrm>
          <a:prstGeom prst="rect">
            <a:avLst/>
          </a:prstGeom>
        </p:spPr>
      </p:pic>
      <p:pic>
        <p:nvPicPr>
          <p:cNvPr id="39" name="Рисунок 38"/>
          <p:cNvPicPr>
            <a:picLocks noChangeAspect="1"/>
          </p:cNvPicPr>
          <p:nvPr/>
        </p:nvPicPr>
        <p:blipFill>
          <a:blip r:embed="rId7"/>
          <a:stretch>
            <a:fillRect/>
          </a:stretch>
        </p:blipFill>
        <p:spPr>
          <a:xfrm flipH="1">
            <a:off x="8123528" y="2483929"/>
            <a:ext cx="1235976" cy="1891907"/>
          </a:xfrm>
          <a:prstGeom prst="rect">
            <a:avLst/>
          </a:prstGeom>
        </p:spPr>
      </p:pic>
      <p:pic>
        <p:nvPicPr>
          <p:cNvPr id="7" name="Рисунок 6"/>
          <p:cNvPicPr>
            <a:picLocks noChangeAspect="1"/>
          </p:cNvPicPr>
          <p:nvPr/>
        </p:nvPicPr>
        <p:blipFill>
          <a:blip r:embed="rId8"/>
          <a:stretch>
            <a:fillRect/>
          </a:stretch>
        </p:blipFill>
        <p:spPr>
          <a:xfrm flipH="1">
            <a:off x="176130" y="647841"/>
            <a:ext cx="1926730" cy="3872865"/>
          </a:xfrm>
          <a:prstGeom prst="rect">
            <a:avLst/>
          </a:prstGeom>
        </p:spPr>
      </p:pic>
      <p:graphicFrame>
        <p:nvGraphicFramePr>
          <p:cNvPr id="10" name="Схема 9"/>
          <p:cNvGraphicFramePr/>
          <p:nvPr>
            <p:extLst>
              <p:ext uri="{D42A27DB-BD31-4B8C-83A1-F6EECF244321}">
                <p14:modId xmlns:p14="http://schemas.microsoft.com/office/powerpoint/2010/main" val="1448391899"/>
              </p:ext>
            </p:extLst>
          </p:nvPr>
        </p:nvGraphicFramePr>
        <p:xfrm>
          <a:off x="1547664" y="1779662"/>
          <a:ext cx="6120680" cy="40340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4" name="Рисунок 33"/>
          <p:cNvPicPr>
            <a:picLocks noChangeAspect="1"/>
          </p:cNvPicPr>
          <p:nvPr/>
        </p:nvPicPr>
        <p:blipFill>
          <a:blip r:embed="rId14"/>
          <a:stretch>
            <a:fillRect/>
          </a:stretch>
        </p:blipFill>
        <p:spPr>
          <a:xfrm flipH="1">
            <a:off x="7214415" y="2625407"/>
            <a:ext cx="1123363" cy="1717707"/>
          </a:xfrm>
          <a:prstGeom prst="rect">
            <a:avLst/>
          </a:prstGeom>
        </p:spPr>
      </p:pic>
      <p:sp>
        <p:nvSpPr>
          <p:cNvPr id="16" name="Прямоугольник 15"/>
          <p:cNvSpPr/>
          <p:nvPr/>
        </p:nvSpPr>
        <p:spPr>
          <a:xfrm>
            <a:off x="3370516" y="2584274"/>
            <a:ext cx="1072730" cy="523220"/>
          </a:xfrm>
          <a:prstGeom prst="rect">
            <a:avLst/>
          </a:prstGeom>
        </p:spPr>
        <p:txBody>
          <a:bodyPr wrap="none">
            <a:spAutoFit/>
          </a:bodyPr>
          <a:lstStyle/>
          <a:p>
            <a:r>
              <a:rPr lang="en-US" sz="2800" b="1" dirty="0" smtClean="0">
                <a:solidFill>
                  <a:schemeClr val="tx2">
                    <a:lumMod val="75000"/>
                  </a:schemeClr>
                </a:solidFill>
              </a:rPr>
              <a:t>&lt; 40%</a:t>
            </a:r>
            <a:endParaRPr lang="ru-RU" sz="2800" dirty="0">
              <a:solidFill>
                <a:schemeClr val="tx2">
                  <a:lumMod val="75000"/>
                </a:schemeClr>
              </a:solidFill>
            </a:endParaRPr>
          </a:p>
        </p:txBody>
      </p:sp>
      <p:sp>
        <p:nvSpPr>
          <p:cNvPr id="17" name="Прямоугольник 16"/>
          <p:cNvSpPr/>
          <p:nvPr/>
        </p:nvSpPr>
        <p:spPr>
          <a:xfrm>
            <a:off x="6246671" y="2845884"/>
            <a:ext cx="1072730" cy="523220"/>
          </a:xfrm>
          <a:prstGeom prst="rect">
            <a:avLst/>
          </a:prstGeom>
        </p:spPr>
        <p:txBody>
          <a:bodyPr wrap="none">
            <a:spAutoFit/>
          </a:bodyPr>
          <a:lstStyle/>
          <a:p>
            <a:r>
              <a:rPr lang="en-US" sz="2800" b="1" dirty="0">
                <a:solidFill>
                  <a:schemeClr val="tx2">
                    <a:lumMod val="75000"/>
                  </a:schemeClr>
                </a:solidFill>
              </a:rPr>
              <a:t>&lt; 90%</a:t>
            </a:r>
            <a:endParaRPr lang="ru-RU" sz="2800" b="1" dirty="0">
              <a:solidFill>
                <a:schemeClr val="tx2">
                  <a:lumMod val="75000"/>
                </a:schemeClr>
              </a:solidFill>
            </a:endParaRPr>
          </a:p>
        </p:txBody>
      </p:sp>
    </p:spTree>
    <p:extLst>
      <p:ext uri="{BB962C8B-B14F-4D97-AF65-F5344CB8AC3E}">
        <p14:creationId xmlns:p14="http://schemas.microsoft.com/office/powerpoint/2010/main" val="3876840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96766"/>
          </a:xfrm>
          <a:prstGeom prst="rect">
            <a:avLst/>
          </a:prstGeom>
        </p:spPr>
      </p:pic>
      <p:sp>
        <p:nvSpPr>
          <p:cNvPr id="6" name="Прямоугольник 5"/>
          <p:cNvSpPr/>
          <p:nvPr/>
        </p:nvSpPr>
        <p:spPr>
          <a:xfrm>
            <a:off x="721092" y="-19597"/>
            <a:ext cx="7488832" cy="1446550"/>
          </a:xfrm>
          <a:prstGeom prst="rect">
            <a:avLst/>
          </a:prstGeom>
        </p:spPr>
        <p:txBody>
          <a:bodyPr wrap="square">
            <a:spAutoFit/>
          </a:bodyPr>
          <a:lstStyle/>
          <a:p>
            <a:pPr algn="ctr"/>
            <a:r>
              <a:rPr lang="ru-RU" sz="4400" dirty="0" smtClean="0">
                <a:solidFill>
                  <a:schemeClr val="bg2">
                    <a:lumMod val="75000"/>
                  </a:schemeClr>
                </a:solidFill>
                <a:latin typeface="Harry Potter (Russian Version o" panose="02000000000000000000" pitchFamily="2" charset="0"/>
              </a:rPr>
              <a:t>ЧТО ТАКОЕ </a:t>
            </a:r>
          </a:p>
          <a:p>
            <a:pPr algn="ctr"/>
            <a:r>
              <a:rPr lang="ru-RU" sz="4400" dirty="0" smtClean="0">
                <a:solidFill>
                  <a:schemeClr val="bg2">
                    <a:lumMod val="75000"/>
                  </a:schemeClr>
                </a:solidFill>
                <a:latin typeface="Harry Potter (Russian Version o" panose="02000000000000000000" pitchFamily="2" charset="0"/>
              </a:rPr>
              <a:t>КРЕДИТНАЯ ИСТОРИЯ?</a:t>
            </a:r>
            <a:endParaRPr lang="ru-RU" sz="4400" dirty="0"/>
          </a:p>
        </p:txBody>
      </p:sp>
      <p:sp>
        <p:nvSpPr>
          <p:cNvPr id="31" name="TextBox 30"/>
          <p:cNvSpPr txBox="1"/>
          <p:nvPr/>
        </p:nvSpPr>
        <p:spPr>
          <a:xfrm>
            <a:off x="4339049" y="1937681"/>
            <a:ext cx="184731" cy="400110"/>
          </a:xfrm>
          <a:prstGeom prst="rect">
            <a:avLst/>
          </a:prstGeom>
          <a:noFill/>
        </p:spPr>
        <p:txBody>
          <a:bodyPr wrap="none" rtlCol="0">
            <a:spAutoFit/>
          </a:bodyPr>
          <a:lstStyle/>
          <a:p>
            <a:pPr algn="ctr"/>
            <a:endParaRPr lang="ru-RU" sz="2000" dirty="0">
              <a:solidFill>
                <a:schemeClr val="tx1">
                  <a:lumMod val="65000"/>
                  <a:lumOff val="35000"/>
                </a:schemeClr>
              </a:solidFill>
              <a:latin typeface="Book Antiqua" pitchFamily="18" charset="0"/>
            </a:endParaRPr>
          </a:p>
        </p:txBody>
      </p:sp>
      <p:sp>
        <p:nvSpPr>
          <p:cNvPr id="24" name="Скругленный прямоугольник 23"/>
          <p:cNvSpPr/>
          <p:nvPr/>
        </p:nvSpPr>
        <p:spPr>
          <a:xfrm>
            <a:off x="909023" y="4462985"/>
            <a:ext cx="7196633" cy="617595"/>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3314443" y="1541978"/>
            <a:ext cx="2262236" cy="2757963"/>
            <a:chOff x="3315014" y="1562213"/>
            <a:chExt cx="2141984" cy="2611360"/>
          </a:xfrm>
        </p:grpSpPr>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0406" y="1562213"/>
              <a:ext cx="2054957" cy="2611360"/>
            </a:xfrm>
            <a:prstGeom prst="rect">
              <a:avLst/>
            </a:prstGeom>
          </p:spPr>
        </p:pic>
        <p:sp>
          <p:nvSpPr>
            <p:cNvPr id="5" name="Прямоугольник 4"/>
            <p:cNvSpPr/>
            <p:nvPr/>
          </p:nvSpPr>
          <p:spPr>
            <a:xfrm>
              <a:off x="3315014" y="1682612"/>
              <a:ext cx="2141984" cy="646331"/>
            </a:xfrm>
            <a:prstGeom prst="rect">
              <a:avLst/>
            </a:prstGeom>
          </p:spPr>
          <p:txBody>
            <a:bodyPr wrap="square">
              <a:spAutoFit/>
            </a:bodyPr>
            <a:lstStyle/>
            <a:p>
              <a:pPr algn="ctr"/>
              <a:r>
                <a:rPr lang="ru-RU" dirty="0" smtClean="0">
                  <a:solidFill>
                    <a:schemeClr val="accent1">
                      <a:lumMod val="75000"/>
                    </a:schemeClr>
                  </a:solidFill>
                  <a:latin typeface="Book Antiqua" pitchFamily="18" charset="0"/>
                </a:rPr>
                <a:t>КРЕДИТНАЯ</a:t>
              </a:r>
              <a:endParaRPr lang="ru-RU" dirty="0">
                <a:solidFill>
                  <a:schemeClr val="accent1">
                    <a:lumMod val="75000"/>
                  </a:schemeClr>
                </a:solidFill>
                <a:latin typeface="Book Antiqua" pitchFamily="18" charset="0"/>
              </a:endParaRPr>
            </a:p>
            <a:p>
              <a:pPr algn="ctr"/>
              <a:r>
                <a:rPr lang="ru-RU" dirty="0">
                  <a:solidFill>
                    <a:schemeClr val="accent1">
                      <a:lumMod val="75000"/>
                    </a:schemeClr>
                  </a:solidFill>
                  <a:latin typeface="Book Antiqua" pitchFamily="18" charset="0"/>
                </a:rPr>
                <a:t>ИСТОРИЯ</a:t>
              </a:r>
            </a:p>
          </p:txBody>
        </p:sp>
        <p:pic>
          <p:nvPicPr>
            <p:cNvPr id="33" name="Picture 4" descr="C:\Users\Natallia\Desktop\ПРАКТИКА\презент Зачем быть финанс грам\иконки 2\IMG_4209.PNG"/>
            <p:cNvPicPr>
              <a:picLocks noChangeAspect="1" noChangeArrowheads="1"/>
            </p:cNvPicPr>
            <p:nvPr/>
          </p:nvPicPr>
          <p:blipFill>
            <a:blip r:embed="rId5" cstate="print"/>
            <a:srcRect/>
            <a:stretch>
              <a:fillRect/>
            </a:stretch>
          </p:blipFill>
          <p:spPr bwMode="auto">
            <a:xfrm>
              <a:off x="3543908" y="3010556"/>
              <a:ext cx="1647134" cy="570732"/>
            </a:xfrm>
            <a:prstGeom prst="rect">
              <a:avLst/>
            </a:prstGeom>
            <a:noFill/>
          </p:spPr>
        </p:pic>
      </p:grpSp>
      <p:pic>
        <p:nvPicPr>
          <p:cNvPr id="32" name="Picture 3" descr="C:\Users\Natallia\Desktop\ПРАКТИКА\презент Зачем быть финанс грам\иконки 2\IMG_4207.PNG"/>
          <p:cNvPicPr>
            <a:picLocks noChangeAspect="1" noChangeArrowheads="1"/>
          </p:cNvPicPr>
          <p:nvPr/>
        </p:nvPicPr>
        <p:blipFill>
          <a:blip r:embed="rId6" cstate="print"/>
          <a:srcRect/>
          <a:stretch>
            <a:fillRect/>
          </a:stretch>
        </p:blipFill>
        <p:spPr bwMode="auto">
          <a:xfrm>
            <a:off x="4623346" y="2915912"/>
            <a:ext cx="680296" cy="679540"/>
          </a:xfrm>
          <a:prstGeom prst="rect">
            <a:avLst/>
          </a:prstGeom>
          <a:noFill/>
        </p:spPr>
      </p:pic>
      <p:pic>
        <p:nvPicPr>
          <p:cNvPr id="2" name="Рисунок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703" y="1275305"/>
            <a:ext cx="3105435" cy="3281214"/>
          </a:xfrm>
          <a:prstGeom prst="rect">
            <a:avLst/>
          </a:prstGeom>
        </p:spPr>
      </p:pic>
      <p:pic>
        <p:nvPicPr>
          <p:cNvPr id="35" name="Рисунок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48" y="1203598"/>
            <a:ext cx="2230095" cy="1542861"/>
          </a:xfrm>
          <a:prstGeom prst="rect">
            <a:avLst/>
          </a:prstGeom>
        </p:spPr>
      </p:pic>
      <p:pic>
        <p:nvPicPr>
          <p:cNvPr id="36" name="Рисунок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6766" y="1356401"/>
            <a:ext cx="2272160" cy="1679264"/>
          </a:xfrm>
          <a:prstGeom prst="rect">
            <a:avLst/>
          </a:prstGeom>
        </p:spPr>
      </p:pic>
      <p:pic>
        <p:nvPicPr>
          <p:cNvPr id="37" name="Рисунок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14414" y="123479"/>
            <a:ext cx="935775" cy="604608"/>
          </a:xfrm>
          <a:prstGeom prst="rect">
            <a:avLst/>
          </a:prstGeom>
        </p:spPr>
      </p:pic>
      <p:sp>
        <p:nvSpPr>
          <p:cNvPr id="11" name="Прямоугольник 10"/>
          <p:cNvSpPr/>
          <p:nvPr/>
        </p:nvSpPr>
        <p:spPr>
          <a:xfrm>
            <a:off x="-57700" y="1491468"/>
            <a:ext cx="2176814" cy="738664"/>
          </a:xfrm>
          <a:prstGeom prst="rect">
            <a:avLst/>
          </a:prstGeom>
        </p:spPr>
        <p:txBody>
          <a:bodyPr wrap="none">
            <a:spAutoFit/>
          </a:bodyPr>
          <a:lstStyle/>
          <a:p>
            <a:pPr algn="ctr"/>
            <a:r>
              <a:rPr lang="ru-RU" sz="1400" dirty="0" smtClean="0">
                <a:solidFill>
                  <a:schemeClr val="bg1"/>
                </a:solidFill>
              </a:rPr>
              <a:t>Расскажет </a:t>
            </a:r>
          </a:p>
          <a:p>
            <a:pPr algn="ctr"/>
            <a:r>
              <a:rPr lang="ru-RU" sz="1400" dirty="0" smtClean="0">
                <a:solidFill>
                  <a:schemeClr val="bg1"/>
                </a:solidFill>
              </a:rPr>
              <a:t>о добросовестности</a:t>
            </a:r>
          </a:p>
          <a:p>
            <a:pPr algn="ctr"/>
            <a:r>
              <a:rPr lang="ru-RU" sz="1400" dirty="0" smtClean="0">
                <a:solidFill>
                  <a:schemeClr val="bg1"/>
                </a:solidFill>
              </a:rPr>
              <a:t> исполнения обязательств</a:t>
            </a:r>
            <a:endParaRPr lang="ru-RU" sz="1400" dirty="0">
              <a:solidFill>
                <a:schemeClr val="bg1"/>
              </a:solidFill>
            </a:endParaRPr>
          </a:p>
        </p:txBody>
      </p:sp>
      <p:pic>
        <p:nvPicPr>
          <p:cNvPr id="3" name="Рисунок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05773" y="1241774"/>
            <a:ext cx="3240228" cy="3377655"/>
          </a:xfrm>
          <a:prstGeom prst="rect">
            <a:avLst/>
          </a:prstGeom>
        </p:spPr>
      </p:pic>
      <p:sp>
        <p:nvSpPr>
          <p:cNvPr id="22" name="Прямоугольник 21"/>
          <p:cNvSpPr/>
          <p:nvPr/>
        </p:nvSpPr>
        <p:spPr>
          <a:xfrm>
            <a:off x="940382" y="4434249"/>
            <a:ext cx="7167357" cy="646331"/>
          </a:xfrm>
          <a:prstGeom prst="rect">
            <a:avLst/>
          </a:prstGeom>
        </p:spPr>
        <p:txBody>
          <a:bodyPr wrap="square">
            <a:spAutoFit/>
          </a:bodyPr>
          <a:lstStyle/>
          <a:p>
            <a:pPr algn="ctr"/>
            <a:r>
              <a:rPr lang="ru-RU" dirty="0" smtClean="0">
                <a:solidFill>
                  <a:schemeClr val="bg2">
                    <a:lumMod val="75000"/>
                  </a:schemeClr>
                </a:solidFill>
              </a:rPr>
              <a:t>Кредитная история – это сведения о том, как человек или организация исполняют взятые на себя обязательства по кредитным сделкам</a:t>
            </a:r>
            <a:endParaRPr lang="ru-RU" dirty="0">
              <a:solidFill>
                <a:schemeClr val="bg2">
                  <a:lumMod val="75000"/>
                </a:schemeClr>
              </a:solidFill>
            </a:endParaRPr>
          </a:p>
        </p:txBody>
      </p:sp>
      <p:sp>
        <p:nvSpPr>
          <p:cNvPr id="29" name="Прямоугольник 28"/>
          <p:cNvSpPr/>
          <p:nvPr/>
        </p:nvSpPr>
        <p:spPr>
          <a:xfrm>
            <a:off x="6991042" y="1822605"/>
            <a:ext cx="1703608" cy="738664"/>
          </a:xfrm>
          <a:prstGeom prst="rect">
            <a:avLst/>
          </a:prstGeom>
        </p:spPr>
        <p:txBody>
          <a:bodyPr wrap="none">
            <a:spAutoFit/>
          </a:bodyPr>
          <a:lstStyle/>
          <a:p>
            <a:pPr algn="ctr"/>
            <a:r>
              <a:rPr lang="ru-RU" sz="1400" dirty="0">
                <a:solidFill>
                  <a:schemeClr val="bg1"/>
                </a:solidFill>
              </a:rPr>
              <a:t>Поможет </a:t>
            </a:r>
            <a:endParaRPr lang="ru-RU" sz="1400" dirty="0" smtClean="0">
              <a:solidFill>
                <a:schemeClr val="bg1"/>
              </a:solidFill>
            </a:endParaRPr>
          </a:p>
          <a:p>
            <a:pPr algn="ctr"/>
            <a:r>
              <a:rPr lang="ru-RU" sz="1400" dirty="0" smtClean="0">
                <a:solidFill>
                  <a:schemeClr val="bg1"/>
                </a:solidFill>
              </a:rPr>
              <a:t>получить </a:t>
            </a:r>
            <a:r>
              <a:rPr lang="ru-RU" sz="1400" dirty="0">
                <a:solidFill>
                  <a:schemeClr val="bg1"/>
                </a:solidFill>
              </a:rPr>
              <a:t>кредит</a:t>
            </a:r>
          </a:p>
          <a:p>
            <a:pPr algn="ctr"/>
            <a:r>
              <a:rPr lang="ru-RU" sz="1400" dirty="0">
                <a:solidFill>
                  <a:schemeClr val="bg1"/>
                </a:solidFill>
              </a:rPr>
              <a:t>на лучших условиях</a:t>
            </a:r>
          </a:p>
        </p:txBody>
      </p:sp>
    </p:spTree>
    <p:extLst>
      <p:ext uri="{BB962C8B-B14F-4D97-AF65-F5344CB8AC3E}">
        <p14:creationId xmlns:p14="http://schemas.microsoft.com/office/powerpoint/2010/main" val="2541325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266"/>
            <a:ext cx="9144000" cy="519676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845" y="1334170"/>
            <a:ext cx="4945427" cy="3700806"/>
          </a:xfrm>
          <a:prstGeom prst="rect">
            <a:avLst/>
          </a:prstGeom>
        </p:spPr>
      </p:pic>
      <p:sp>
        <p:nvSpPr>
          <p:cNvPr id="6" name="Прямоугольник 5"/>
          <p:cNvSpPr/>
          <p:nvPr/>
        </p:nvSpPr>
        <p:spPr>
          <a:xfrm>
            <a:off x="971600" y="-112380"/>
            <a:ext cx="7488832" cy="1446550"/>
          </a:xfrm>
          <a:prstGeom prst="rect">
            <a:avLst/>
          </a:prstGeom>
        </p:spPr>
        <p:txBody>
          <a:bodyPr wrap="square">
            <a:spAutoFit/>
          </a:bodyPr>
          <a:lstStyle/>
          <a:p>
            <a:pPr algn="ctr"/>
            <a:r>
              <a:rPr lang="ru-RU" sz="4400" dirty="0" smtClean="0">
                <a:solidFill>
                  <a:schemeClr val="bg2">
                    <a:lumMod val="75000"/>
                  </a:schemeClr>
                </a:solidFill>
                <a:latin typeface="Harry Potter (Russian Version o" panose="02000000000000000000" pitchFamily="2" charset="0"/>
              </a:rPr>
              <a:t>ЧТО СОДЕРЖИТ </a:t>
            </a:r>
          </a:p>
          <a:p>
            <a:pPr algn="ctr"/>
            <a:r>
              <a:rPr lang="ru-RU" sz="4400" dirty="0" smtClean="0">
                <a:solidFill>
                  <a:schemeClr val="bg2">
                    <a:lumMod val="75000"/>
                  </a:schemeClr>
                </a:solidFill>
                <a:latin typeface="Harry Potter (Russian Version o" panose="02000000000000000000" pitchFamily="2" charset="0"/>
              </a:rPr>
              <a:t>КРЕДИТНЫЙ ОТЧЕТ?</a:t>
            </a:r>
            <a:endParaRPr lang="ru-RU" sz="4400" dirty="0"/>
          </a:p>
        </p:txBody>
      </p:sp>
      <p:sp>
        <p:nvSpPr>
          <p:cNvPr id="14" name="Прямоугольник 13"/>
          <p:cNvSpPr/>
          <p:nvPr/>
        </p:nvSpPr>
        <p:spPr>
          <a:xfrm>
            <a:off x="3115645" y="1400572"/>
            <a:ext cx="2377908" cy="323165"/>
          </a:xfrm>
          <a:prstGeom prst="rect">
            <a:avLst/>
          </a:prstGeom>
        </p:spPr>
        <p:txBody>
          <a:bodyPr wrap="square">
            <a:spAutoFit/>
          </a:bodyPr>
          <a:lstStyle/>
          <a:p>
            <a:pPr marL="285750" indent="-285750">
              <a:buFont typeface="Wingdings" panose="05000000000000000000" pitchFamily="2" charset="2"/>
              <a:buChar char="ü"/>
            </a:pPr>
            <a:endParaRPr lang="ru-RU" sz="1500" b="1" dirty="0">
              <a:solidFill>
                <a:srgbClr val="002060"/>
              </a:solidFill>
            </a:endParaRPr>
          </a:p>
        </p:txBody>
      </p:sp>
      <p:sp>
        <p:nvSpPr>
          <p:cNvPr id="15" name="Прямоугольник 14"/>
          <p:cNvSpPr/>
          <p:nvPr/>
        </p:nvSpPr>
        <p:spPr>
          <a:xfrm>
            <a:off x="3100539" y="2274876"/>
            <a:ext cx="2788524" cy="553998"/>
          </a:xfrm>
          <a:prstGeom prst="rect">
            <a:avLst/>
          </a:prstGeom>
        </p:spPr>
        <p:txBody>
          <a:bodyPr wrap="square">
            <a:spAutoFit/>
          </a:bodyPr>
          <a:lstStyle/>
          <a:p>
            <a:pPr marL="285750" indent="-285750">
              <a:buFont typeface="Wingdings" panose="05000000000000000000" pitchFamily="2" charset="2"/>
              <a:buChar char="ü"/>
            </a:pPr>
            <a:r>
              <a:rPr lang="ru-RU" sz="1500" b="1" dirty="0" smtClean="0">
                <a:solidFill>
                  <a:srgbClr val="002060"/>
                </a:solidFill>
              </a:rPr>
              <a:t>Сведения об исполнении обязательств</a:t>
            </a:r>
            <a:endParaRPr lang="ru-RU" sz="1500" b="1" dirty="0">
              <a:solidFill>
                <a:srgbClr val="002060"/>
              </a:solidFill>
            </a:endParaRPr>
          </a:p>
        </p:txBody>
      </p:sp>
      <p:sp>
        <p:nvSpPr>
          <p:cNvPr id="2" name="Прямоугольник 1"/>
          <p:cNvSpPr/>
          <p:nvPr/>
        </p:nvSpPr>
        <p:spPr>
          <a:xfrm>
            <a:off x="2934358" y="2857243"/>
            <a:ext cx="2857409" cy="553998"/>
          </a:xfrm>
          <a:prstGeom prst="rect">
            <a:avLst/>
          </a:prstGeom>
        </p:spPr>
        <p:txBody>
          <a:bodyPr wrap="square">
            <a:spAutoFit/>
          </a:bodyPr>
          <a:lstStyle/>
          <a:p>
            <a:pPr marL="285750" indent="-285750">
              <a:buFont typeface="Wingdings" panose="05000000000000000000" pitchFamily="2" charset="2"/>
              <a:buChar char="ü"/>
            </a:pPr>
            <a:r>
              <a:rPr lang="ru-RU" sz="1500" b="1" dirty="0" smtClean="0">
                <a:solidFill>
                  <a:srgbClr val="002060"/>
                </a:solidFill>
              </a:rPr>
              <a:t>Сведения </a:t>
            </a:r>
            <a:r>
              <a:rPr lang="ru-RU" sz="1500" b="1" dirty="0">
                <a:solidFill>
                  <a:srgbClr val="002060"/>
                </a:solidFill>
              </a:rPr>
              <a:t>о прекращении</a:t>
            </a:r>
          </a:p>
          <a:p>
            <a:r>
              <a:rPr lang="ru-RU" sz="1500" b="1" dirty="0">
                <a:solidFill>
                  <a:srgbClr val="002060"/>
                </a:solidFill>
              </a:rPr>
              <a:t> договоров</a:t>
            </a:r>
            <a:endParaRPr lang="ru-RU" sz="1500" dirty="0"/>
          </a:p>
        </p:txBody>
      </p:sp>
      <p:sp>
        <p:nvSpPr>
          <p:cNvPr id="8" name="Прямоугольник 7"/>
          <p:cNvSpPr/>
          <p:nvPr/>
        </p:nvSpPr>
        <p:spPr>
          <a:xfrm>
            <a:off x="3197835" y="1910310"/>
            <a:ext cx="2593932" cy="323165"/>
          </a:xfrm>
          <a:prstGeom prst="rect">
            <a:avLst/>
          </a:prstGeom>
        </p:spPr>
        <p:txBody>
          <a:bodyPr wrap="square">
            <a:spAutoFit/>
          </a:bodyPr>
          <a:lstStyle/>
          <a:p>
            <a:pPr marL="285750" indent="-285750">
              <a:buFont typeface="Wingdings" panose="05000000000000000000" pitchFamily="2" charset="2"/>
              <a:buChar char="ü"/>
            </a:pPr>
            <a:r>
              <a:rPr lang="ru-RU" sz="1500" b="1" dirty="0" smtClean="0">
                <a:solidFill>
                  <a:srgbClr val="002060"/>
                </a:solidFill>
              </a:rPr>
              <a:t>Условия </a:t>
            </a:r>
            <a:r>
              <a:rPr lang="ru-RU" sz="1500" b="1" dirty="0">
                <a:solidFill>
                  <a:srgbClr val="002060"/>
                </a:solidFill>
              </a:rPr>
              <a:t>договоров</a:t>
            </a:r>
          </a:p>
        </p:txBody>
      </p:sp>
      <p:pic>
        <p:nvPicPr>
          <p:cNvPr id="16" name="Рисунок 15"/>
          <p:cNvPicPr>
            <a:picLocks noChangeAspect="1"/>
          </p:cNvPicPr>
          <p:nvPr/>
        </p:nvPicPr>
        <p:blipFill>
          <a:blip r:embed="rId5"/>
          <a:stretch>
            <a:fillRect/>
          </a:stretch>
        </p:blipFill>
        <p:spPr>
          <a:xfrm flipH="1">
            <a:off x="6307965" y="1739126"/>
            <a:ext cx="1707925" cy="2770882"/>
          </a:xfrm>
          <a:prstGeom prst="rect">
            <a:avLst/>
          </a:prstGeom>
        </p:spPr>
      </p:pic>
      <p:pic>
        <p:nvPicPr>
          <p:cNvPr id="17" name="Рисунок 16"/>
          <p:cNvPicPr>
            <a:picLocks noChangeAspect="1"/>
          </p:cNvPicPr>
          <p:nvPr/>
        </p:nvPicPr>
        <p:blipFill>
          <a:blip r:embed="rId6"/>
          <a:stretch>
            <a:fillRect/>
          </a:stretch>
        </p:blipFill>
        <p:spPr>
          <a:xfrm flipH="1">
            <a:off x="7155507" y="2473554"/>
            <a:ext cx="1965681" cy="2441410"/>
          </a:xfrm>
          <a:prstGeom prst="rect">
            <a:avLst/>
          </a:prstGeom>
        </p:spPr>
      </p:pic>
      <p:sp>
        <p:nvSpPr>
          <p:cNvPr id="19" name="Прямоугольник 18"/>
          <p:cNvSpPr/>
          <p:nvPr/>
        </p:nvSpPr>
        <p:spPr>
          <a:xfrm>
            <a:off x="2558443" y="3434960"/>
            <a:ext cx="3194047" cy="553998"/>
          </a:xfrm>
          <a:prstGeom prst="rect">
            <a:avLst/>
          </a:prstGeom>
        </p:spPr>
        <p:txBody>
          <a:bodyPr wrap="square">
            <a:spAutoFit/>
          </a:bodyPr>
          <a:lstStyle/>
          <a:p>
            <a:pPr marL="285750" indent="-285750">
              <a:buFont typeface="Wingdings" panose="05000000000000000000" pitchFamily="2" charset="2"/>
              <a:buChar char="ü"/>
            </a:pPr>
            <a:r>
              <a:rPr lang="ru-RU" sz="1500" b="1" dirty="0" smtClean="0">
                <a:solidFill>
                  <a:srgbClr val="002060"/>
                </a:solidFill>
              </a:rPr>
              <a:t>Организации, запрашивавшие</a:t>
            </a:r>
          </a:p>
          <a:p>
            <a:r>
              <a:rPr lang="ru-RU" sz="1500" b="1" dirty="0">
                <a:solidFill>
                  <a:srgbClr val="002060"/>
                </a:solidFill>
              </a:rPr>
              <a:t>к</a:t>
            </a:r>
            <a:r>
              <a:rPr lang="ru-RU" sz="1500" b="1" dirty="0" smtClean="0">
                <a:solidFill>
                  <a:srgbClr val="002060"/>
                </a:solidFill>
              </a:rPr>
              <a:t>редитную историю</a:t>
            </a:r>
            <a:endParaRPr lang="ru-RU" sz="1500" dirty="0"/>
          </a:p>
        </p:txBody>
      </p:sp>
      <p:sp>
        <p:nvSpPr>
          <p:cNvPr id="20" name="Прямоугольник 19"/>
          <p:cNvSpPr/>
          <p:nvPr/>
        </p:nvSpPr>
        <p:spPr>
          <a:xfrm>
            <a:off x="2495912" y="4075010"/>
            <a:ext cx="3074361" cy="323165"/>
          </a:xfrm>
          <a:prstGeom prst="rect">
            <a:avLst/>
          </a:prstGeom>
        </p:spPr>
        <p:txBody>
          <a:bodyPr wrap="square">
            <a:spAutoFit/>
          </a:bodyPr>
          <a:lstStyle/>
          <a:p>
            <a:pPr marL="285750" indent="-285750">
              <a:buFont typeface="Wingdings" panose="05000000000000000000" pitchFamily="2" charset="2"/>
              <a:buChar char="ü"/>
            </a:pPr>
            <a:r>
              <a:rPr lang="ru-RU" sz="1500" b="1" dirty="0" smtClean="0">
                <a:solidFill>
                  <a:srgbClr val="002060"/>
                </a:solidFill>
              </a:rPr>
              <a:t>Кредитный рейтинг (</a:t>
            </a:r>
            <a:r>
              <a:rPr lang="ru-RU" sz="1500" b="1" dirty="0" err="1" smtClean="0">
                <a:solidFill>
                  <a:srgbClr val="002060"/>
                </a:solidFill>
              </a:rPr>
              <a:t>скорбалл</a:t>
            </a:r>
            <a:r>
              <a:rPr lang="ru-RU" sz="1500" b="1" dirty="0" smtClean="0">
                <a:solidFill>
                  <a:srgbClr val="002060"/>
                </a:solidFill>
              </a:rPr>
              <a:t>)</a:t>
            </a:r>
            <a:endParaRPr lang="ru-RU" sz="1500" b="1" dirty="0">
              <a:solidFill>
                <a:srgbClr val="002060"/>
              </a:solidFill>
            </a:endParaRPr>
          </a:p>
        </p:txBody>
      </p:sp>
      <p:pic>
        <p:nvPicPr>
          <p:cNvPr id="22" name="Рисунок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4414" y="123479"/>
            <a:ext cx="935775" cy="604608"/>
          </a:xfrm>
          <a:prstGeom prst="rect">
            <a:avLst/>
          </a:prstGeom>
        </p:spPr>
      </p:pic>
      <p:pic>
        <p:nvPicPr>
          <p:cNvPr id="3" name="Рисунок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294" y="346340"/>
            <a:ext cx="1389136" cy="4587974"/>
          </a:xfrm>
          <a:prstGeom prst="rect">
            <a:avLst/>
          </a:prstGeom>
        </p:spPr>
      </p:pic>
      <p:sp>
        <p:nvSpPr>
          <p:cNvPr id="18" name="Прямоугольник 17"/>
          <p:cNvSpPr/>
          <p:nvPr/>
        </p:nvSpPr>
        <p:spPr>
          <a:xfrm>
            <a:off x="3197835" y="1512893"/>
            <a:ext cx="2593932" cy="323165"/>
          </a:xfrm>
          <a:prstGeom prst="rect">
            <a:avLst/>
          </a:prstGeom>
        </p:spPr>
        <p:txBody>
          <a:bodyPr wrap="square">
            <a:spAutoFit/>
          </a:bodyPr>
          <a:lstStyle/>
          <a:p>
            <a:pPr marL="285750" indent="-285750">
              <a:buFont typeface="Wingdings" panose="05000000000000000000" pitchFamily="2" charset="2"/>
              <a:buChar char="ü"/>
            </a:pPr>
            <a:r>
              <a:rPr lang="ru-RU" sz="1500" b="1" dirty="0" smtClean="0">
                <a:solidFill>
                  <a:srgbClr val="002060"/>
                </a:solidFill>
              </a:rPr>
              <a:t>Персональные данные</a:t>
            </a:r>
            <a:endParaRPr lang="ru-RU" sz="1500" b="1" dirty="0">
              <a:solidFill>
                <a:srgbClr val="002060"/>
              </a:solidFill>
            </a:endParaRPr>
          </a:p>
        </p:txBody>
      </p:sp>
    </p:spTree>
    <p:extLst>
      <p:ext uri="{BB962C8B-B14F-4D97-AF65-F5344CB8AC3E}">
        <p14:creationId xmlns:p14="http://schemas.microsoft.com/office/powerpoint/2010/main" val="2822460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87219" cy="5143500"/>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987" y="2236225"/>
            <a:ext cx="2541102" cy="1721227"/>
          </a:xfrm>
          <a:prstGeom prst="rect">
            <a:avLst/>
          </a:prstGeom>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0130" y="2220668"/>
            <a:ext cx="2122883" cy="1326802"/>
          </a:xfrm>
          <a:prstGeom prst="rect">
            <a:avLst/>
          </a:prstGeom>
        </p:spPr>
      </p:pic>
      <p:sp>
        <p:nvSpPr>
          <p:cNvPr id="6" name="Прямоугольник 5"/>
          <p:cNvSpPr/>
          <p:nvPr/>
        </p:nvSpPr>
        <p:spPr>
          <a:xfrm>
            <a:off x="899592" y="23381"/>
            <a:ext cx="7488832" cy="1446550"/>
          </a:xfrm>
          <a:prstGeom prst="rect">
            <a:avLst/>
          </a:prstGeom>
        </p:spPr>
        <p:txBody>
          <a:bodyPr wrap="square">
            <a:spAutoFit/>
          </a:bodyPr>
          <a:lstStyle/>
          <a:p>
            <a:pPr algn="ctr"/>
            <a:r>
              <a:rPr lang="ru-RU" sz="4400" dirty="0" smtClean="0">
                <a:solidFill>
                  <a:schemeClr val="bg2">
                    <a:lumMod val="75000"/>
                  </a:schemeClr>
                </a:solidFill>
                <a:latin typeface="Harry Potter (Russian Version o" panose="02000000000000000000" pitchFamily="2" charset="0"/>
              </a:rPr>
              <a:t>КАК УЗНАТЬ </a:t>
            </a:r>
          </a:p>
          <a:p>
            <a:pPr algn="ctr"/>
            <a:r>
              <a:rPr lang="ru-RU" sz="4400" dirty="0" smtClean="0">
                <a:solidFill>
                  <a:schemeClr val="bg2">
                    <a:lumMod val="75000"/>
                  </a:schemeClr>
                </a:solidFill>
                <a:latin typeface="Harry Potter (Russian Version o" panose="02000000000000000000" pitchFamily="2" charset="0"/>
              </a:rPr>
              <a:t>КРЕДИТНУЮ ИСТОРИЮ?</a:t>
            </a:r>
            <a:endParaRPr lang="ru-RU" sz="4400" dirty="0"/>
          </a:p>
        </p:txBody>
      </p:sp>
      <p:pic>
        <p:nvPicPr>
          <p:cNvPr id="15" name="Рисунок 14"/>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5889107" y="1454069"/>
            <a:ext cx="2964188" cy="3155187"/>
          </a:xfrm>
          <a:prstGeom prst="rect">
            <a:avLst/>
          </a:prstGeom>
        </p:spPr>
      </p:pic>
      <p:sp>
        <p:nvSpPr>
          <p:cNvPr id="9" name="Прямоугольник 8"/>
          <p:cNvSpPr/>
          <p:nvPr/>
        </p:nvSpPr>
        <p:spPr>
          <a:xfrm>
            <a:off x="7060870" y="2337589"/>
            <a:ext cx="828013" cy="307777"/>
          </a:xfrm>
          <a:prstGeom prst="rect">
            <a:avLst/>
          </a:prstGeom>
        </p:spPr>
        <p:txBody>
          <a:bodyPr wrap="square">
            <a:spAutoFit/>
          </a:bodyPr>
          <a:lstStyle/>
          <a:p>
            <a:r>
              <a:rPr lang="ru-RU" sz="1400" dirty="0" smtClean="0"/>
              <a:t>НБ РБ</a:t>
            </a:r>
            <a:endParaRPr lang="ru-RU" sz="1400" dirty="0"/>
          </a:p>
        </p:txBody>
      </p:sp>
      <p:sp>
        <p:nvSpPr>
          <p:cNvPr id="11" name="Прямоугольник 10"/>
          <p:cNvSpPr/>
          <p:nvPr/>
        </p:nvSpPr>
        <p:spPr>
          <a:xfrm>
            <a:off x="1000429" y="2645366"/>
            <a:ext cx="1841342" cy="307777"/>
          </a:xfrm>
          <a:prstGeom prst="rect">
            <a:avLst/>
          </a:prstGeom>
        </p:spPr>
        <p:txBody>
          <a:bodyPr wrap="square">
            <a:spAutoFit/>
          </a:bodyPr>
          <a:lstStyle/>
          <a:p>
            <a:pPr algn="ctr"/>
            <a:r>
              <a:rPr lang="en-US" sz="1400" dirty="0" smtClean="0"/>
              <a:t>CREDITREGISTER.BY</a:t>
            </a:r>
            <a:endParaRPr lang="ru-RU" sz="1400" dirty="0"/>
          </a:p>
        </p:txBody>
      </p:sp>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062399" y="2890984"/>
            <a:ext cx="1588676" cy="2054398"/>
          </a:xfrm>
          <a:prstGeom prst="rect">
            <a:avLst/>
          </a:prstGeom>
        </p:spPr>
      </p:pic>
      <p:pic>
        <p:nvPicPr>
          <p:cNvPr id="19" name="Рисунок 18"/>
          <p:cNvPicPr>
            <a:picLocks noChangeAspect="1"/>
          </p:cNvPicPr>
          <p:nvPr/>
        </p:nvPicPr>
        <p:blipFill>
          <a:blip r:embed="rId8"/>
          <a:stretch>
            <a:fillRect/>
          </a:stretch>
        </p:blipFill>
        <p:spPr>
          <a:xfrm flipH="1">
            <a:off x="3570875" y="2635534"/>
            <a:ext cx="1682414" cy="2381838"/>
          </a:xfrm>
          <a:prstGeom prst="rect">
            <a:avLst/>
          </a:prstGeom>
        </p:spPr>
      </p:pic>
      <p:sp>
        <p:nvSpPr>
          <p:cNvPr id="24" name="Прямоугольник 23"/>
          <p:cNvSpPr/>
          <p:nvPr/>
        </p:nvSpPr>
        <p:spPr>
          <a:xfrm>
            <a:off x="4278336" y="2378247"/>
            <a:ext cx="1121093" cy="307777"/>
          </a:xfrm>
          <a:prstGeom prst="rect">
            <a:avLst/>
          </a:prstGeom>
        </p:spPr>
        <p:txBody>
          <a:bodyPr wrap="square">
            <a:spAutoFit/>
          </a:bodyPr>
          <a:lstStyle/>
          <a:p>
            <a:r>
              <a:rPr lang="ru-RU" sz="1400" dirty="0" smtClean="0"/>
              <a:t>ПО ПОЧТЕ</a:t>
            </a:r>
            <a:endParaRPr lang="ru-RU" sz="1400" dirty="0"/>
          </a:p>
        </p:txBody>
      </p:sp>
      <p:pic>
        <p:nvPicPr>
          <p:cNvPr id="25" name="Рисунок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14414" y="123479"/>
            <a:ext cx="935775" cy="604608"/>
          </a:xfrm>
          <a:prstGeom prst="rect">
            <a:avLst/>
          </a:prstGeom>
        </p:spPr>
      </p:pic>
      <p:pic>
        <p:nvPicPr>
          <p:cNvPr id="17" name="Рисунок 16"/>
          <p:cNvPicPr>
            <a:picLocks noChangeAspect="1"/>
          </p:cNvPicPr>
          <p:nvPr/>
        </p:nvPicPr>
        <p:blipFill>
          <a:blip r:embed="rId10"/>
          <a:stretch>
            <a:fillRect/>
          </a:stretch>
        </p:blipFill>
        <p:spPr>
          <a:xfrm>
            <a:off x="1621701" y="1448014"/>
            <a:ext cx="596250" cy="596250"/>
          </a:xfrm>
          <a:prstGeom prst="rect">
            <a:avLst/>
          </a:prstGeom>
        </p:spPr>
      </p:pic>
      <p:pic>
        <p:nvPicPr>
          <p:cNvPr id="20" name="Рисунок 19"/>
          <p:cNvPicPr>
            <a:picLocks noChangeAspect="1"/>
          </p:cNvPicPr>
          <p:nvPr/>
        </p:nvPicPr>
        <p:blipFill>
          <a:blip r:embed="rId10"/>
          <a:stretch>
            <a:fillRect/>
          </a:stretch>
        </p:blipFill>
        <p:spPr>
          <a:xfrm>
            <a:off x="4431335" y="1476385"/>
            <a:ext cx="596250" cy="596250"/>
          </a:xfrm>
          <a:prstGeom prst="rect">
            <a:avLst/>
          </a:prstGeom>
        </p:spPr>
      </p:pic>
      <p:pic>
        <p:nvPicPr>
          <p:cNvPr id="21" name="Рисунок 20"/>
          <p:cNvPicPr>
            <a:picLocks noChangeAspect="1"/>
          </p:cNvPicPr>
          <p:nvPr/>
        </p:nvPicPr>
        <p:blipFill>
          <a:blip r:embed="rId10"/>
          <a:stretch>
            <a:fillRect/>
          </a:stretch>
        </p:blipFill>
        <p:spPr>
          <a:xfrm>
            <a:off x="7056244" y="1511716"/>
            <a:ext cx="596250" cy="596250"/>
          </a:xfrm>
          <a:prstGeom prst="rect">
            <a:avLst/>
          </a:prstGeom>
        </p:spPr>
      </p:pic>
    </p:spTree>
    <p:extLst>
      <p:ext uri="{BB962C8B-B14F-4D97-AF65-F5344CB8AC3E}">
        <p14:creationId xmlns:p14="http://schemas.microsoft.com/office/powerpoint/2010/main" val="1141788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395"/>
            <a:ext cx="9180512" cy="5157896"/>
          </a:xfrm>
          <a:prstGeom prst="rect">
            <a:avLst/>
          </a:prstGeom>
        </p:spPr>
      </p:pic>
      <p:pic>
        <p:nvPicPr>
          <p:cNvPr id="26" name="Рисунок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160" y="428669"/>
            <a:ext cx="2190154" cy="1515229"/>
          </a:xfrm>
          <a:prstGeom prst="rect">
            <a:avLst/>
          </a:prstGeom>
        </p:spPr>
      </p:pic>
      <p:sp>
        <p:nvSpPr>
          <p:cNvPr id="8" name="Прямоугольник 7"/>
          <p:cNvSpPr/>
          <p:nvPr/>
        </p:nvSpPr>
        <p:spPr>
          <a:xfrm>
            <a:off x="845840" y="-14396"/>
            <a:ext cx="7488832" cy="769441"/>
          </a:xfrm>
          <a:prstGeom prst="rect">
            <a:avLst/>
          </a:prstGeom>
        </p:spPr>
        <p:txBody>
          <a:bodyPr wrap="square">
            <a:spAutoFit/>
          </a:bodyPr>
          <a:lstStyle/>
          <a:p>
            <a:pPr algn="ctr"/>
            <a:r>
              <a:rPr lang="ru-RU" sz="4400" dirty="0" smtClean="0">
                <a:solidFill>
                  <a:schemeClr val="bg2">
                    <a:lumMod val="75000"/>
                  </a:schemeClr>
                </a:solidFill>
                <a:latin typeface="Harry Potter (Russian Version o" panose="02000000000000000000" pitchFamily="2" charset="0"/>
              </a:rPr>
              <a:t>ЧТО ТАКОЕ ЛИЗИНГ ?</a:t>
            </a:r>
            <a:endParaRPr lang="ru-RU" sz="4400" dirty="0"/>
          </a:p>
        </p:txBody>
      </p:sp>
      <p:sp>
        <p:nvSpPr>
          <p:cNvPr id="3" name="Прямоугольник 2"/>
          <p:cNvSpPr/>
          <p:nvPr/>
        </p:nvSpPr>
        <p:spPr>
          <a:xfrm>
            <a:off x="755576" y="4295305"/>
            <a:ext cx="8064896" cy="646331"/>
          </a:xfrm>
          <a:prstGeom prst="rect">
            <a:avLst/>
          </a:prstGeom>
        </p:spPr>
        <p:txBody>
          <a:bodyPr wrap="square">
            <a:spAutoFit/>
          </a:bodyPr>
          <a:lstStyle/>
          <a:p>
            <a:pPr algn="ctr"/>
            <a:r>
              <a:rPr lang="ru-RU" dirty="0">
                <a:solidFill>
                  <a:schemeClr val="bg2">
                    <a:lumMod val="75000"/>
                  </a:schemeClr>
                </a:solidFill>
              </a:rPr>
              <a:t>В отличие от кредита, при лизинге товар будет являться собственностью лизинговой компании, пока клиент его полностью не выкупит</a:t>
            </a:r>
          </a:p>
        </p:txBody>
      </p:sp>
      <p:pic>
        <p:nvPicPr>
          <p:cNvPr id="6" name="Рисунок 5"/>
          <p:cNvPicPr>
            <a:picLocks noChangeAspect="1"/>
          </p:cNvPicPr>
          <p:nvPr/>
        </p:nvPicPr>
        <p:blipFill>
          <a:blip r:embed="rId5"/>
          <a:stretch>
            <a:fillRect/>
          </a:stretch>
        </p:blipFill>
        <p:spPr>
          <a:xfrm>
            <a:off x="-51892" y="1913655"/>
            <a:ext cx="1579673" cy="2353143"/>
          </a:xfrm>
          <a:prstGeom prst="rect">
            <a:avLst/>
          </a:prstGeom>
        </p:spPr>
      </p:pic>
      <p:pic>
        <p:nvPicPr>
          <p:cNvPr id="9" name="Рисунок 8"/>
          <p:cNvPicPr>
            <a:picLocks noChangeAspect="1"/>
          </p:cNvPicPr>
          <p:nvPr/>
        </p:nvPicPr>
        <p:blipFill>
          <a:blip r:embed="rId6"/>
          <a:stretch>
            <a:fillRect/>
          </a:stretch>
        </p:blipFill>
        <p:spPr>
          <a:xfrm>
            <a:off x="1153199" y="2150810"/>
            <a:ext cx="1254591" cy="1884938"/>
          </a:xfrm>
          <a:prstGeom prst="rect">
            <a:avLst/>
          </a:prstGeom>
        </p:spPr>
      </p:pic>
      <p:sp>
        <p:nvSpPr>
          <p:cNvPr id="30" name="Прямоугольник 29"/>
          <p:cNvSpPr/>
          <p:nvPr/>
        </p:nvSpPr>
        <p:spPr>
          <a:xfrm rot="20989999">
            <a:off x="3626857" y="2276826"/>
            <a:ext cx="184731" cy="307777"/>
          </a:xfrm>
          <a:prstGeom prst="rect">
            <a:avLst/>
          </a:prstGeom>
        </p:spPr>
        <p:txBody>
          <a:bodyPr wrap="none">
            <a:spAutoFit/>
          </a:bodyPr>
          <a:lstStyle/>
          <a:p>
            <a:endParaRPr lang="ru-RU" sz="1400" dirty="0"/>
          </a:p>
        </p:txBody>
      </p:sp>
      <p:pic>
        <p:nvPicPr>
          <p:cNvPr id="7" name="Рисунок 6"/>
          <p:cNvPicPr>
            <a:picLocks noChangeAspect="1"/>
          </p:cNvPicPr>
          <p:nvPr/>
        </p:nvPicPr>
        <p:blipFill rotWithShape="1">
          <a:blip r:embed="rId7"/>
          <a:srcRect t="39955"/>
          <a:stretch/>
        </p:blipFill>
        <p:spPr>
          <a:xfrm>
            <a:off x="6192503" y="2761199"/>
            <a:ext cx="3324987" cy="1562613"/>
          </a:xfrm>
          <a:prstGeom prst="rect">
            <a:avLst/>
          </a:prstGeom>
        </p:spPr>
      </p:pic>
      <p:pic>
        <p:nvPicPr>
          <p:cNvPr id="33" name="Рисунок 32"/>
          <p:cNvPicPr>
            <a:picLocks noChangeAspect="1"/>
          </p:cNvPicPr>
          <p:nvPr/>
        </p:nvPicPr>
        <p:blipFill rotWithShape="1">
          <a:blip r:embed="rId7"/>
          <a:srcRect l="-7746" t="41017" r="7746" b="-1"/>
          <a:stretch/>
        </p:blipFill>
        <p:spPr>
          <a:xfrm flipH="1">
            <a:off x="2247712" y="2796319"/>
            <a:ext cx="3011970" cy="1535018"/>
          </a:xfrm>
          <a:prstGeom prst="rect">
            <a:avLst/>
          </a:prstGeom>
        </p:spPr>
      </p:pic>
      <p:pic>
        <p:nvPicPr>
          <p:cNvPr id="32" name="Рисунок 31"/>
          <p:cNvPicPr>
            <a:picLocks noChangeAspect="1"/>
          </p:cNvPicPr>
          <p:nvPr/>
        </p:nvPicPr>
        <p:blipFill>
          <a:blip r:embed="rId8"/>
          <a:stretch>
            <a:fillRect/>
          </a:stretch>
        </p:blipFill>
        <p:spPr>
          <a:xfrm>
            <a:off x="4552136" y="2361668"/>
            <a:ext cx="1997507" cy="1962143"/>
          </a:xfrm>
          <a:prstGeom prst="rect">
            <a:avLst/>
          </a:prstGeom>
        </p:spPr>
      </p:pic>
      <p:sp>
        <p:nvSpPr>
          <p:cNvPr id="14" name="Прямоугольник 13"/>
          <p:cNvSpPr/>
          <p:nvPr/>
        </p:nvSpPr>
        <p:spPr>
          <a:xfrm>
            <a:off x="4995371" y="3088298"/>
            <a:ext cx="1392420" cy="348813"/>
          </a:xfrm>
          <a:prstGeom prst="rect">
            <a:avLst/>
          </a:prstGeom>
        </p:spPr>
        <p:txBody>
          <a:bodyPr wrap="square">
            <a:spAutoFit/>
          </a:bodyPr>
          <a:lstStyle/>
          <a:p>
            <a:pPr>
              <a:lnSpc>
                <a:spcPts val="1000"/>
              </a:lnSpc>
            </a:pPr>
            <a:r>
              <a:rPr lang="ru-RU" b="1" dirty="0" smtClean="0"/>
              <a:t> </a:t>
            </a:r>
            <a:r>
              <a:rPr lang="ru-RU" sz="1200" b="1" dirty="0">
                <a:latin typeface="+mj-lt"/>
              </a:rPr>
              <a:t>ЛИЗИНГОВАЯ</a:t>
            </a:r>
          </a:p>
          <a:p>
            <a:pPr>
              <a:lnSpc>
                <a:spcPts val="1000"/>
              </a:lnSpc>
            </a:pPr>
            <a:r>
              <a:rPr lang="ru-RU" sz="1200" b="1" dirty="0">
                <a:latin typeface="+mj-lt"/>
              </a:rPr>
              <a:t>ОРГАНИЗАЦИЯ</a:t>
            </a:r>
          </a:p>
        </p:txBody>
      </p:sp>
      <p:sp>
        <p:nvSpPr>
          <p:cNvPr id="24" name="Прямоугольник 23"/>
          <p:cNvSpPr/>
          <p:nvPr/>
        </p:nvSpPr>
        <p:spPr>
          <a:xfrm>
            <a:off x="5271414" y="2605345"/>
            <a:ext cx="604272" cy="276999"/>
          </a:xfrm>
          <a:prstGeom prst="rect">
            <a:avLst/>
          </a:prstGeom>
        </p:spPr>
        <p:txBody>
          <a:bodyPr wrap="square">
            <a:spAutoFit/>
          </a:bodyPr>
          <a:lstStyle/>
          <a:p>
            <a:r>
              <a:rPr lang="ru-RU" sz="1200" b="1" dirty="0" smtClean="0">
                <a:latin typeface="+mj-lt"/>
              </a:rPr>
              <a:t>БАНК</a:t>
            </a:r>
            <a:endParaRPr lang="ru-RU" sz="1200" b="1" dirty="0">
              <a:latin typeface="+mj-lt"/>
            </a:endParaRPr>
          </a:p>
        </p:txBody>
      </p:sp>
      <p:pic>
        <p:nvPicPr>
          <p:cNvPr id="35" name="Рисунок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28384" y="123479"/>
            <a:ext cx="921805" cy="595582"/>
          </a:xfrm>
          <a:prstGeom prst="rect">
            <a:avLst/>
          </a:prstGeom>
        </p:spPr>
      </p:pic>
      <p:pic>
        <p:nvPicPr>
          <p:cNvPr id="2" name="Рисунок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104" y="875437"/>
            <a:ext cx="1320107" cy="718561"/>
          </a:xfrm>
          <a:prstGeom prst="rect">
            <a:avLst/>
          </a:prstGeom>
        </p:spPr>
      </p:pic>
      <p:pic>
        <p:nvPicPr>
          <p:cNvPr id="34" name="Рисунок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12452" y="796724"/>
            <a:ext cx="1916146" cy="2246630"/>
          </a:xfrm>
          <a:prstGeom prst="rect">
            <a:avLst/>
          </a:prstGeom>
        </p:spPr>
      </p:pic>
      <p:pic>
        <p:nvPicPr>
          <p:cNvPr id="20" name="Рисунок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14324" y="887890"/>
            <a:ext cx="1879665" cy="2155464"/>
          </a:xfrm>
          <a:prstGeom prst="rect">
            <a:avLst/>
          </a:prstGeom>
        </p:spPr>
      </p:pic>
      <p:pic>
        <p:nvPicPr>
          <p:cNvPr id="5" name="Рисунок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9566839">
            <a:off x="4819404" y="1310865"/>
            <a:ext cx="1511032" cy="1147414"/>
          </a:xfrm>
          <a:prstGeom prst="rect">
            <a:avLst/>
          </a:prstGeom>
        </p:spPr>
      </p:pic>
      <p:sp>
        <p:nvSpPr>
          <p:cNvPr id="18" name="Скругленный прямоугольник 17"/>
          <p:cNvSpPr/>
          <p:nvPr/>
        </p:nvSpPr>
        <p:spPr>
          <a:xfrm>
            <a:off x="971600" y="4299942"/>
            <a:ext cx="7416824" cy="665891"/>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24109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Прямоугольник 2"/>
          <p:cNvSpPr/>
          <p:nvPr/>
        </p:nvSpPr>
        <p:spPr>
          <a:xfrm>
            <a:off x="1183179" y="1571949"/>
            <a:ext cx="2244564" cy="51832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8" name="Прямоугольник 7"/>
          <p:cNvSpPr/>
          <p:nvPr/>
        </p:nvSpPr>
        <p:spPr>
          <a:xfrm>
            <a:off x="773188" y="33649"/>
            <a:ext cx="7488832" cy="1446550"/>
          </a:xfrm>
          <a:prstGeom prst="rect">
            <a:avLst/>
          </a:prstGeom>
        </p:spPr>
        <p:txBody>
          <a:bodyPr wrap="square">
            <a:spAutoFit/>
          </a:bodyPr>
          <a:lstStyle/>
          <a:p>
            <a:pPr algn="ctr"/>
            <a:r>
              <a:rPr lang="ru-RU" sz="4400" dirty="0" smtClean="0">
                <a:solidFill>
                  <a:schemeClr val="bg2">
                    <a:lumMod val="75000"/>
                  </a:schemeClr>
                </a:solidFill>
                <a:latin typeface="Harry Potter (Russian Version o" panose="02000000000000000000" pitchFamily="2" charset="0"/>
              </a:rPr>
              <a:t>ПРЕИМУЩЕСТВА И НЕДОСТАТКИ ЛИЗИНГА</a:t>
            </a:r>
            <a:endParaRPr lang="ru-RU" sz="4400" dirty="0"/>
          </a:p>
        </p:txBody>
      </p:sp>
      <p:sp>
        <p:nvSpPr>
          <p:cNvPr id="21" name="Прямоугольник 20"/>
          <p:cNvSpPr/>
          <p:nvPr/>
        </p:nvSpPr>
        <p:spPr>
          <a:xfrm>
            <a:off x="1178760" y="1563384"/>
            <a:ext cx="2227802" cy="528350"/>
          </a:xfrm>
          <a:prstGeom prst="rect">
            <a:avLst/>
          </a:prstGeom>
          <a:ln w="12700">
            <a:noFill/>
          </a:ln>
        </p:spPr>
        <p:txBody>
          <a:bodyPr wrap="square">
            <a:spAutoFit/>
          </a:bodyPr>
          <a:lstStyle/>
          <a:p>
            <a:pPr algn="ctr">
              <a:lnSpc>
                <a:spcPts val="1700"/>
              </a:lnSpc>
            </a:pPr>
            <a:r>
              <a:rPr lang="ru-RU" sz="1600" dirty="0" smtClean="0">
                <a:solidFill>
                  <a:schemeClr val="tx2">
                    <a:lumMod val="50000"/>
                  </a:schemeClr>
                </a:solidFill>
              </a:rPr>
              <a:t>Требования</a:t>
            </a:r>
            <a:endParaRPr lang="ru-RU" sz="1600" dirty="0">
              <a:solidFill>
                <a:schemeClr val="tx2">
                  <a:lumMod val="50000"/>
                </a:schemeClr>
              </a:solidFill>
            </a:endParaRPr>
          </a:p>
          <a:p>
            <a:pPr algn="ctr">
              <a:lnSpc>
                <a:spcPts val="1700"/>
              </a:lnSpc>
            </a:pPr>
            <a:r>
              <a:rPr lang="ru-RU" sz="1600" dirty="0">
                <a:solidFill>
                  <a:schemeClr val="tx2">
                    <a:lumMod val="50000"/>
                  </a:schemeClr>
                </a:solidFill>
              </a:rPr>
              <a:t>обычно менее жесткие </a:t>
            </a:r>
          </a:p>
        </p:txBody>
      </p:sp>
      <p:sp>
        <p:nvSpPr>
          <p:cNvPr id="31" name="Прямоугольник 30"/>
          <p:cNvSpPr/>
          <p:nvPr/>
        </p:nvSpPr>
        <p:spPr>
          <a:xfrm>
            <a:off x="1177252" y="2176832"/>
            <a:ext cx="2244564" cy="518328"/>
          </a:xfrm>
          <a:prstGeom prst="rect">
            <a:avLst/>
          </a:prstGeom>
          <a:solidFill>
            <a:srgbClr val="E4E9E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rgbClr val="112B4B"/>
                </a:solidFill>
              </a:rPr>
              <a:t>Быстрая процедура оформления сделки</a:t>
            </a:r>
          </a:p>
        </p:txBody>
      </p:sp>
      <p:sp>
        <p:nvSpPr>
          <p:cNvPr id="35" name="Прямоугольник 34"/>
          <p:cNvSpPr/>
          <p:nvPr/>
        </p:nvSpPr>
        <p:spPr>
          <a:xfrm>
            <a:off x="1177252" y="2778186"/>
            <a:ext cx="2244564" cy="752360"/>
          </a:xfrm>
          <a:prstGeom prst="rect">
            <a:avLst/>
          </a:prstGeom>
          <a:solidFill>
            <a:srgbClr val="E4E9E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1213078" y="2866666"/>
            <a:ext cx="2260721" cy="528350"/>
          </a:xfrm>
          <a:prstGeom prst="rect">
            <a:avLst/>
          </a:prstGeom>
          <a:ln w="12700">
            <a:noFill/>
          </a:ln>
        </p:spPr>
        <p:txBody>
          <a:bodyPr wrap="square">
            <a:spAutoFit/>
          </a:bodyPr>
          <a:lstStyle/>
          <a:p>
            <a:pPr algn="ctr">
              <a:lnSpc>
                <a:spcPts val="1700"/>
              </a:lnSpc>
            </a:pPr>
            <a:r>
              <a:rPr lang="ru-RU" sz="1600" dirty="0">
                <a:solidFill>
                  <a:srgbClr val="112B4B"/>
                </a:solidFill>
              </a:rPr>
              <a:t>Гибкие условия </a:t>
            </a:r>
            <a:r>
              <a:rPr lang="ru-RU" sz="1600" dirty="0" smtClean="0">
                <a:solidFill>
                  <a:srgbClr val="112B4B"/>
                </a:solidFill>
              </a:rPr>
              <a:t>расчетов </a:t>
            </a:r>
            <a:endParaRPr lang="ru-RU" sz="1600" dirty="0">
              <a:solidFill>
                <a:srgbClr val="112B4B"/>
              </a:solidFill>
            </a:endParaRPr>
          </a:p>
        </p:txBody>
      </p:sp>
      <p:sp>
        <p:nvSpPr>
          <p:cNvPr id="38" name="Прямоугольник 37"/>
          <p:cNvSpPr/>
          <p:nvPr/>
        </p:nvSpPr>
        <p:spPr>
          <a:xfrm>
            <a:off x="5535188" y="2775762"/>
            <a:ext cx="2353817" cy="752360"/>
          </a:xfrm>
          <a:prstGeom prst="rect">
            <a:avLst/>
          </a:prstGeom>
          <a:solidFill>
            <a:srgbClr val="E4E9E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5444697" y="2857017"/>
            <a:ext cx="2536814" cy="477054"/>
          </a:xfrm>
          <a:prstGeom prst="rect">
            <a:avLst/>
          </a:prstGeom>
          <a:ln>
            <a:noFill/>
          </a:ln>
        </p:spPr>
        <p:txBody>
          <a:bodyPr wrap="square">
            <a:spAutoFit/>
          </a:bodyPr>
          <a:lstStyle/>
          <a:p>
            <a:pPr algn="ctr">
              <a:lnSpc>
                <a:spcPts val="1500"/>
              </a:lnSpc>
            </a:pPr>
            <a:r>
              <a:rPr lang="ru-RU" sz="1600" dirty="0">
                <a:solidFill>
                  <a:srgbClr val="112B4B"/>
                </a:solidFill>
              </a:rPr>
              <a:t>Можно столкнуться с </a:t>
            </a:r>
          </a:p>
          <a:p>
            <a:pPr algn="ctr">
              <a:lnSpc>
                <a:spcPts val="1500"/>
              </a:lnSpc>
            </a:pPr>
            <a:r>
              <a:rPr lang="ru-RU" sz="1600" dirty="0" smtClean="0">
                <a:solidFill>
                  <a:srgbClr val="112B4B"/>
                </a:solidFill>
              </a:rPr>
              <a:t>неочевидными платежами</a:t>
            </a:r>
            <a:endParaRPr lang="ru-RU" sz="1600" dirty="0">
              <a:solidFill>
                <a:srgbClr val="112B4B"/>
              </a:solidFill>
            </a:endParaRPr>
          </a:p>
        </p:txBody>
      </p:sp>
      <p:sp>
        <p:nvSpPr>
          <p:cNvPr id="39" name="Прямоугольник 38"/>
          <p:cNvSpPr/>
          <p:nvPr/>
        </p:nvSpPr>
        <p:spPr>
          <a:xfrm>
            <a:off x="5535277" y="2176990"/>
            <a:ext cx="2353817" cy="518328"/>
          </a:xfrm>
          <a:prstGeom prst="rect">
            <a:avLst/>
          </a:prstGeom>
          <a:solidFill>
            <a:srgbClr val="E4E9E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5506369" y="2202859"/>
            <a:ext cx="2493424" cy="477054"/>
          </a:xfrm>
          <a:prstGeom prst="rect">
            <a:avLst/>
          </a:prstGeom>
          <a:ln>
            <a:noFill/>
          </a:ln>
        </p:spPr>
        <p:txBody>
          <a:bodyPr wrap="square">
            <a:spAutoFit/>
          </a:bodyPr>
          <a:lstStyle/>
          <a:p>
            <a:pPr algn="ctr">
              <a:lnSpc>
                <a:spcPts val="1500"/>
              </a:lnSpc>
            </a:pPr>
            <a:r>
              <a:rPr lang="ru-RU" sz="1600" dirty="0">
                <a:solidFill>
                  <a:srgbClr val="112B4B"/>
                </a:solidFill>
              </a:rPr>
              <a:t>Могут быть валютные риски</a:t>
            </a:r>
          </a:p>
        </p:txBody>
      </p:sp>
      <p:pic>
        <p:nvPicPr>
          <p:cNvPr id="42" name="Рисунок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4414" y="123479"/>
            <a:ext cx="935775" cy="604608"/>
          </a:xfrm>
          <a:prstGeom prst="rect">
            <a:avLst/>
          </a:prstGeom>
        </p:spPr>
      </p:pic>
      <p:sp>
        <p:nvSpPr>
          <p:cNvPr id="40" name="Прямоугольник 39"/>
          <p:cNvSpPr/>
          <p:nvPr/>
        </p:nvSpPr>
        <p:spPr>
          <a:xfrm>
            <a:off x="5529530" y="1554901"/>
            <a:ext cx="2353817" cy="51832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24" name="Прямоугольник 23"/>
          <p:cNvSpPr/>
          <p:nvPr/>
        </p:nvSpPr>
        <p:spPr>
          <a:xfrm>
            <a:off x="5506369" y="1590148"/>
            <a:ext cx="2442591" cy="483081"/>
          </a:xfrm>
          <a:prstGeom prst="rect">
            <a:avLst/>
          </a:prstGeom>
          <a:ln>
            <a:noFill/>
          </a:ln>
        </p:spPr>
        <p:txBody>
          <a:bodyPr wrap="square">
            <a:spAutoFit/>
          </a:bodyPr>
          <a:lstStyle/>
          <a:p>
            <a:pPr algn="ctr">
              <a:lnSpc>
                <a:spcPts val="1500"/>
              </a:lnSpc>
            </a:pPr>
            <a:r>
              <a:rPr lang="ru-RU" sz="1600" dirty="0">
                <a:solidFill>
                  <a:srgbClr val="112B4B"/>
                </a:solidFill>
              </a:rPr>
              <a:t>Ежемесячные </a:t>
            </a:r>
            <a:r>
              <a:rPr lang="ru-RU" sz="1600" dirty="0" smtClean="0">
                <a:solidFill>
                  <a:srgbClr val="112B4B"/>
                </a:solidFill>
              </a:rPr>
              <a:t>платежи</a:t>
            </a:r>
          </a:p>
          <a:p>
            <a:pPr algn="ctr">
              <a:lnSpc>
                <a:spcPts val="1500"/>
              </a:lnSpc>
            </a:pPr>
            <a:r>
              <a:rPr lang="ru-RU" sz="1600" dirty="0" smtClean="0">
                <a:solidFill>
                  <a:srgbClr val="112B4B"/>
                </a:solidFill>
              </a:rPr>
              <a:t> </a:t>
            </a:r>
            <a:r>
              <a:rPr lang="ru-RU" sz="1600" dirty="0">
                <a:solidFill>
                  <a:srgbClr val="112B4B"/>
                </a:solidFill>
              </a:rPr>
              <a:t>могут быть выше</a:t>
            </a:r>
          </a:p>
        </p:txBody>
      </p:sp>
      <p:sp>
        <p:nvSpPr>
          <p:cNvPr id="2" name="Плюс 1"/>
          <p:cNvSpPr/>
          <p:nvPr/>
        </p:nvSpPr>
        <p:spPr>
          <a:xfrm>
            <a:off x="1945094" y="855771"/>
            <a:ext cx="702230" cy="678567"/>
          </a:xfrm>
          <a:prstGeom prst="mathPlu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Минус 9"/>
          <p:cNvSpPr/>
          <p:nvPr/>
        </p:nvSpPr>
        <p:spPr>
          <a:xfrm>
            <a:off x="6336949" y="827901"/>
            <a:ext cx="781429" cy="744266"/>
          </a:xfrm>
          <a:prstGeom prst="mathMinu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Рисунок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9030" y="3645453"/>
            <a:ext cx="6314426" cy="1409095"/>
          </a:xfrm>
          <a:prstGeom prst="rect">
            <a:avLst/>
          </a:prstGeom>
        </p:spPr>
      </p:pic>
      <p:pic>
        <p:nvPicPr>
          <p:cNvPr id="20" name="Рисунок 19"/>
          <p:cNvPicPr>
            <a:picLocks noChangeAspect="1"/>
          </p:cNvPicPr>
          <p:nvPr/>
        </p:nvPicPr>
        <p:blipFill>
          <a:blip r:embed="rId6"/>
          <a:stretch>
            <a:fillRect/>
          </a:stretch>
        </p:blipFill>
        <p:spPr>
          <a:xfrm>
            <a:off x="3716441" y="1940012"/>
            <a:ext cx="1602327" cy="3067870"/>
          </a:xfrm>
          <a:prstGeom prst="rect">
            <a:avLst/>
          </a:prstGeom>
        </p:spPr>
      </p:pic>
    </p:spTree>
    <p:extLst>
      <p:ext uri="{BB962C8B-B14F-4D97-AF65-F5344CB8AC3E}">
        <p14:creationId xmlns:p14="http://schemas.microsoft.com/office/powerpoint/2010/main" val="2111712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7" y="-20327"/>
            <a:ext cx="9144000" cy="5163827"/>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1599" y="863463"/>
            <a:ext cx="1433724" cy="3180076"/>
          </a:xfrm>
          <a:prstGeom prst="rect">
            <a:avLst/>
          </a:prstGeom>
        </p:spPr>
      </p:pic>
      <p:pic>
        <p:nvPicPr>
          <p:cNvPr id="31" name="Рисунок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6024" y="1378048"/>
            <a:ext cx="2345048" cy="2004353"/>
          </a:xfrm>
          <a:prstGeom prst="rect">
            <a:avLst/>
          </a:prstGeom>
        </p:spPr>
      </p:pic>
      <p:sp>
        <p:nvSpPr>
          <p:cNvPr id="6" name="Прямоугольник 5"/>
          <p:cNvSpPr/>
          <p:nvPr/>
        </p:nvSpPr>
        <p:spPr>
          <a:xfrm>
            <a:off x="1386108" y="55168"/>
            <a:ext cx="6264696" cy="769441"/>
          </a:xfrm>
          <a:prstGeom prst="rect">
            <a:avLst/>
          </a:prstGeom>
        </p:spPr>
        <p:txBody>
          <a:bodyPr wrap="square">
            <a:spAutoFit/>
          </a:bodyPr>
          <a:lstStyle/>
          <a:p>
            <a:pPr algn="ctr"/>
            <a:r>
              <a:rPr lang="ru-RU" sz="4400" dirty="0" smtClean="0">
                <a:solidFill>
                  <a:schemeClr val="bg2">
                    <a:lumMod val="75000"/>
                  </a:schemeClr>
                </a:solidFill>
                <a:latin typeface="Harry Potter (Russian Version o" panose="02000000000000000000" pitchFamily="2" charset="0"/>
              </a:rPr>
              <a:t>ДЕНЬГИ ОТ НЕЛЕГАЛОВ</a:t>
            </a:r>
            <a:endParaRPr lang="ru-RU" sz="4400" dirty="0"/>
          </a:p>
        </p:txBody>
      </p:sp>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123479"/>
            <a:ext cx="921806" cy="595582"/>
          </a:xfrm>
          <a:prstGeom prst="rect">
            <a:avLst/>
          </a:prstGeom>
        </p:spPr>
      </p:pic>
      <p:pic>
        <p:nvPicPr>
          <p:cNvPr id="33" name="Рисунок 32"/>
          <p:cNvPicPr>
            <a:picLocks noChangeAspect="1"/>
          </p:cNvPicPr>
          <p:nvPr/>
        </p:nvPicPr>
        <p:blipFill>
          <a:blip r:embed="rId7"/>
          <a:stretch>
            <a:fillRect/>
          </a:stretch>
        </p:blipFill>
        <p:spPr>
          <a:xfrm>
            <a:off x="1009990" y="1780959"/>
            <a:ext cx="1688005" cy="2232663"/>
          </a:xfrm>
          <a:prstGeom prst="rect">
            <a:avLst/>
          </a:prstGeom>
        </p:spPr>
      </p:pic>
      <p:pic>
        <p:nvPicPr>
          <p:cNvPr id="34" name="Рисунок 33"/>
          <p:cNvPicPr>
            <a:picLocks noChangeAspect="1"/>
          </p:cNvPicPr>
          <p:nvPr/>
        </p:nvPicPr>
        <p:blipFill>
          <a:blip r:embed="rId8"/>
          <a:stretch>
            <a:fillRect/>
          </a:stretch>
        </p:blipFill>
        <p:spPr>
          <a:xfrm>
            <a:off x="533022" y="2486837"/>
            <a:ext cx="1317059" cy="1756078"/>
          </a:xfrm>
          <a:prstGeom prst="rect">
            <a:avLst/>
          </a:prstGeom>
        </p:spPr>
      </p:pic>
      <p:sp>
        <p:nvSpPr>
          <p:cNvPr id="37" name="Скругленный прямоугольник 36"/>
          <p:cNvSpPr/>
          <p:nvPr/>
        </p:nvSpPr>
        <p:spPr>
          <a:xfrm>
            <a:off x="529784" y="4409229"/>
            <a:ext cx="8002655" cy="640976"/>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1097991" y="4541044"/>
            <a:ext cx="6537916" cy="369332"/>
          </a:xfrm>
          <a:prstGeom prst="rect">
            <a:avLst/>
          </a:prstGeom>
        </p:spPr>
        <p:txBody>
          <a:bodyPr wrap="square">
            <a:spAutoFit/>
          </a:bodyPr>
          <a:lstStyle/>
          <a:p>
            <a:pPr lvl="0"/>
            <a:r>
              <a:rPr lang="ru-RU" dirty="0">
                <a:solidFill>
                  <a:schemeClr val="bg2">
                    <a:lumMod val="75000"/>
                  </a:schemeClr>
                </a:solidFill>
              </a:rPr>
              <a:t>5</a:t>
            </a:r>
            <a:r>
              <a:rPr lang="ru-RU" dirty="0" smtClean="0">
                <a:solidFill>
                  <a:schemeClr val="bg2">
                    <a:lumMod val="75000"/>
                  </a:schemeClr>
                </a:solidFill>
              </a:rPr>
              <a:t>% </a:t>
            </a:r>
            <a:r>
              <a:rPr lang="ru-RU" dirty="0">
                <a:solidFill>
                  <a:schemeClr val="bg2">
                    <a:lumMod val="75000"/>
                  </a:schemeClr>
                </a:solidFill>
              </a:rPr>
              <a:t>в месяц = </a:t>
            </a:r>
            <a:r>
              <a:rPr lang="ru-RU" dirty="0" smtClean="0">
                <a:solidFill>
                  <a:schemeClr val="bg2">
                    <a:lumMod val="75000"/>
                  </a:schemeClr>
                </a:solidFill>
              </a:rPr>
              <a:t> </a:t>
            </a:r>
            <a:r>
              <a:rPr lang="ru-RU" b="1" dirty="0" smtClean="0">
                <a:solidFill>
                  <a:schemeClr val="bg2">
                    <a:lumMod val="75000"/>
                  </a:schemeClr>
                </a:solidFill>
              </a:rPr>
              <a:t>60% годовых</a:t>
            </a:r>
            <a:r>
              <a:rPr lang="ru-RU" dirty="0" smtClean="0">
                <a:solidFill>
                  <a:schemeClr val="bg2">
                    <a:lumMod val="75000"/>
                  </a:schemeClr>
                </a:solidFill>
              </a:rPr>
              <a:t>                0,5% </a:t>
            </a:r>
            <a:r>
              <a:rPr lang="ru-RU" dirty="0">
                <a:solidFill>
                  <a:schemeClr val="bg2">
                    <a:lumMod val="75000"/>
                  </a:schemeClr>
                </a:solidFill>
              </a:rPr>
              <a:t>в день </a:t>
            </a:r>
            <a:r>
              <a:rPr lang="ru-RU" dirty="0" smtClean="0">
                <a:solidFill>
                  <a:schemeClr val="bg2">
                    <a:lumMod val="75000"/>
                  </a:schemeClr>
                </a:solidFill>
              </a:rPr>
              <a:t>= </a:t>
            </a:r>
            <a:r>
              <a:rPr lang="ru-RU" b="1" dirty="0" smtClean="0">
                <a:solidFill>
                  <a:schemeClr val="bg2">
                    <a:lumMod val="75000"/>
                  </a:schemeClr>
                </a:solidFill>
              </a:rPr>
              <a:t>180% годовых</a:t>
            </a:r>
            <a:endParaRPr lang="ru-RU" b="1" dirty="0">
              <a:solidFill>
                <a:schemeClr val="bg2">
                  <a:lumMod val="75000"/>
                </a:schemeClr>
              </a:solidFill>
            </a:endParaRPr>
          </a:p>
        </p:txBody>
      </p:sp>
      <p:pic>
        <p:nvPicPr>
          <p:cNvPr id="17" name="Рисунок 16"/>
          <p:cNvPicPr>
            <a:picLocks noChangeAspect="1"/>
          </p:cNvPicPr>
          <p:nvPr/>
        </p:nvPicPr>
        <p:blipFill>
          <a:blip r:embed="rId9"/>
          <a:stretch>
            <a:fillRect/>
          </a:stretch>
        </p:blipFill>
        <p:spPr>
          <a:xfrm>
            <a:off x="4229788" y="2120298"/>
            <a:ext cx="429727" cy="429727"/>
          </a:xfrm>
          <a:prstGeom prst="rect">
            <a:avLst/>
          </a:prstGeom>
        </p:spPr>
      </p:pic>
      <p:sp>
        <p:nvSpPr>
          <p:cNvPr id="22" name="Прямоугольник 21"/>
          <p:cNvSpPr/>
          <p:nvPr/>
        </p:nvSpPr>
        <p:spPr>
          <a:xfrm>
            <a:off x="4757164" y="2668028"/>
            <a:ext cx="2252551" cy="353943"/>
          </a:xfrm>
          <a:prstGeom prst="rect">
            <a:avLst/>
          </a:prstGeom>
        </p:spPr>
        <p:txBody>
          <a:bodyPr wrap="square">
            <a:spAutoFit/>
          </a:bodyPr>
          <a:lstStyle/>
          <a:p>
            <a:r>
              <a:rPr lang="ru-RU" sz="1700" b="1" dirty="0" smtClean="0">
                <a:solidFill>
                  <a:srgbClr val="112B4B"/>
                </a:solidFill>
                <a:latin typeface="+mj-lt"/>
              </a:rPr>
              <a:t>  </a:t>
            </a:r>
            <a:r>
              <a:rPr lang="ru-RU" sz="1700" b="1" dirty="0" smtClean="0">
                <a:solidFill>
                  <a:schemeClr val="bg1"/>
                </a:solidFill>
                <a:latin typeface="+mj-lt"/>
              </a:rPr>
              <a:t>НЕБЕЗОПАСНО</a:t>
            </a:r>
            <a:endParaRPr lang="ru-RU" sz="1700" b="1" dirty="0">
              <a:solidFill>
                <a:schemeClr val="bg1"/>
              </a:solidFill>
              <a:latin typeface="+mj-lt"/>
            </a:endParaRPr>
          </a:p>
        </p:txBody>
      </p:sp>
      <p:sp>
        <p:nvSpPr>
          <p:cNvPr id="23" name="Прямоугольник 22"/>
          <p:cNvSpPr/>
          <p:nvPr/>
        </p:nvSpPr>
        <p:spPr>
          <a:xfrm>
            <a:off x="4808122" y="2129909"/>
            <a:ext cx="2306808" cy="353943"/>
          </a:xfrm>
          <a:prstGeom prst="rect">
            <a:avLst/>
          </a:prstGeom>
        </p:spPr>
        <p:txBody>
          <a:bodyPr wrap="square">
            <a:spAutoFit/>
          </a:bodyPr>
          <a:lstStyle/>
          <a:p>
            <a:r>
              <a:rPr lang="ru-RU" sz="1700" b="1" dirty="0" smtClean="0">
                <a:solidFill>
                  <a:schemeClr val="bg1"/>
                </a:solidFill>
                <a:latin typeface="+mj-lt"/>
              </a:rPr>
              <a:t> НЕВЫГОДНО</a:t>
            </a:r>
          </a:p>
        </p:txBody>
      </p:sp>
      <p:sp>
        <p:nvSpPr>
          <p:cNvPr id="24" name="Прямоугольник 23"/>
          <p:cNvSpPr/>
          <p:nvPr/>
        </p:nvSpPr>
        <p:spPr>
          <a:xfrm>
            <a:off x="4836946" y="3193814"/>
            <a:ext cx="2157588" cy="615553"/>
          </a:xfrm>
          <a:prstGeom prst="rect">
            <a:avLst/>
          </a:prstGeom>
        </p:spPr>
        <p:txBody>
          <a:bodyPr wrap="square">
            <a:spAutoFit/>
          </a:bodyPr>
          <a:lstStyle/>
          <a:p>
            <a:r>
              <a:rPr lang="ru-RU" sz="1700" b="1" dirty="0" smtClean="0">
                <a:solidFill>
                  <a:schemeClr val="bg1"/>
                </a:solidFill>
                <a:latin typeface="+mj-lt"/>
              </a:rPr>
              <a:t>РИСК СОХРАННОСТИ </a:t>
            </a:r>
            <a:r>
              <a:rPr lang="ru-RU" sz="1700" b="1" dirty="0">
                <a:solidFill>
                  <a:schemeClr val="bg1"/>
                </a:solidFill>
                <a:latin typeface="+mj-lt"/>
              </a:rPr>
              <a:t>ЛИЧНЫХ </a:t>
            </a:r>
            <a:r>
              <a:rPr lang="ru-RU" sz="1700" b="1" dirty="0" smtClean="0">
                <a:solidFill>
                  <a:schemeClr val="bg1"/>
                </a:solidFill>
                <a:latin typeface="+mj-lt"/>
              </a:rPr>
              <a:t>ДАННЫХ</a:t>
            </a:r>
            <a:endParaRPr lang="ru-RU" sz="1700" b="1" dirty="0">
              <a:solidFill>
                <a:schemeClr val="bg1"/>
              </a:solidFill>
              <a:latin typeface="+mj-lt"/>
            </a:endParaRPr>
          </a:p>
        </p:txBody>
      </p:sp>
      <p:sp>
        <p:nvSpPr>
          <p:cNvPr id="30" name="Прямоугольник 29"/>
          <p:cNvSpPr/>
          <p:nvPr/>
        </p:nvSpPr>
        <p:spPr>
          <a:xfrm>
            <a:off x="1986467" y="3528304"/>
            <a:ext cx="4572000" cy="369332"/>
          </a:xfrm>
          <a:prstGeom prst="rect">
            <a:avLst/>
          </a:prstGeom>
        </p:spPr>
        <p:txBody>
          <a:bodyPr>
            <a:spAutoFit/>
          </a:bodyPr>
          <a:lstStyle/>
          <a:p>
            <a:pPr lvl="0"/>
            <a:r>
              <a:rPr lang="ru-RU" b="1" dirty="0" smtClean="0">
                <a:solidFill>
                  <a:schemeClr val="bg1"/>
                </a:solidFill>
              </a:rPr>
              <a:t>.</a:t>
            </a:r>
            <a:endParaRPr lang="ru-RU" b="1" dirty="0">
              <a:solidFill>
                <a:schemeClr val="bg1"/>
              </a:solidFill>
            </a:endParaRPr>
          </a:p>
        </p:txBody>
      </p:sp>
      <p:pic>
        <p:nvPicPr>
          <p:cNvPr id="32" name="Рисунок 31"/>
          <p:cNvPicPr>
            <a:picLocks noChangeAspect="1"/>
          </p:cNvPicPr>
          <p:nvPr/>
        </p:nvPicPr>
        <p:blipFill>
          <a:blip r:embed="rId10"/>
          <a:stretch>
            <a:fillRect/>
          </a:stretch>
        </p:blipFill>
        <p:spPr>
          <a:xfrm rot="21293061">
            <a:off x="4198430" y="1258945"/>
            <a:ext cx="729248" cy="1044029"/>
          </a:xfrm>
          <a:prstGeom prst="rect">
            <a:avLst/>
          </a:prstGeom>
        </p:spPr>
      </p:pic>
      <p:pic>
        <p:nvPicPr>
          <p:cNvPr id="29" name="Рисунок 28"/>
          <p:cNvPicPr>
            <a:picLocks noChangeAspect="1"/>
          </p:cNvPicPr>
          <p:nvPr/>
        </p:nvPicPr>
        <p:blipFill>
          <a:blip r:embed="rId9"/>
          <a:stretch>
            <a:fillRect/>
          </a:stretch>
        </p:blipFill>
        <p:spPr>
          <a:xfrm>
            <a:off x="4229788" y="2715932"/>
            <a:ext cx="429727" cy="429727"/>
          </a:xfrm>
          <a:prstGeom prst="rect">
            <a:avLst/>
          </a:prstGeom>
        </p:spPr>
      </p:pic>
      <p:pic>
        <p:nvPicPr>
          <p:cNvPr id="36" name="Рисунок 35"/>
          <p:cNvPicPr>
            <a:picLocks noChangeAspect="1"/>
          </p:cNvPicPr>
          <p:nvPr/>
        </p:nvPicPr>
        <p:blipFill>
          <a:blip r:embed="rId9"/>
          <a:stretch>
            <a:fillRect/>
          </a:stretch>
        </p:blipFill>
        <p:spPr>
          <a:xfrm>
            <a:off x="4229788" y="3307115"/>
            <a:ext cx="429727" cy="429727"/>
          </a:xfrm>
          <a:prstGeom prst="rect">
            <a:avLst/>
          </a:prstGeom>
        </p:spPr>
      </p:pic>
      <p:sp>
        <p:nvSpPr>
          <p:cNvPr id="43" name="Прямоугольник 42"/>
          <p:cNvSpPr/>
          <p:nvPr/>
        </p:nvSpPr>
        <p:spPr>
          <a:xfrm>
            <a:off x="2387980" y="2480597"/>
            <a:ext cx="1716403" cy="461665"/>
          </a:xfrm>
          <a:prstGeom prst="rect">
            <a:avLst/>
          </a:prstGeom>
        </p:spPr>
        <p:txBody>
          <a:bodyPr wrap="square">
            <a:spAutoFit/>
          </a:bodyPr>
          <a:lstStyle/>
          <a:p>
            <a:pPr algn="ctr"/>
            <a:r>
              <a:rPr lang="ru-RU" sz="1200" b="1" dirty="0" smtClean="0">
                <a:solidFill>
                  <a:srgbClr val="112B4B"/>
                </a:solidFill>
                <a:latin typeface="+mj-lt"/>
              </a:rPr>
              <a:t>БЫСТРЫЕ</a:t>
            </a:r>
          </a:p>
          <a:p>
            <a:pPr algn="ctr"/>
            <a:r>
              <a:rPr lang="ru-RU" sz="1200" b="1" dirty="0" smtClean="0">
                <a:solidFill>
                  <a:srgbClr val="112B4B"/>
                </a:solidFill>
                <a:latin typeface="+mj-lt"/>
              </a:rPr>
              <a:t>ЗАЙМЫ</a:t>
            </a:r>
          </a:p>
        </p:txBody>
      </p:sp>
      <p:sp>
        <p:nvSpPr>
          <p:cNvPr id="3" name="Прямоугольник 2"/>
          <p:cNvSpPr/>
          <p:nvPr/>
        </p:nvSpPr>
        <p:spPr>
          <a:xfrm>
            <a:off x="2435520" y="1893167"/>
            <a:ext cx="1655398" cy="461665"/>
          </a:xfrm>
          <a:prstGeom prst="rect">
            <a:avLst/>
          </a:prstGeom>
        </p:spPr>
        <p:txBody>
          <a:bodyPr wrap="square">
            <a:spAutoFit/>
          </a:bodyPr>
          <a:lstStyle/>
          <a:p>
            <a:pPr algn="ctr"/>
            <a:r>
              <a:rPr lang="ru-RU" sz="1200" b="1" dirty="0">
                <a:solidFill>
                  <a:srgbClr val="112B4B"/>
                </a:solidFill>
              </a:rPr>
              <a:t> КРЕДИТ</a:t>
            </a:r>
          </a:p>
          <a:p>
            <a:pPr algn="ctr"/>
            <a:r>
              <a:rPr lang="ru-RU" sz="1200" b="1" dirty="0">
                <a:solidFill>
                  <a:srgbClr val="112B4B"/>
                </a:solidFill>
              </a:rPr>
              <a:t>ДО ЗАРПЛАТЫ</a:t>
            </a:r>
            <a:endParaRPr lang="ru-RU" sz="1200" dirty="0">
              <a:solidFill>
                <a:srgbClr val="112B4B"/>
              </a:solidFill>
            </a:endParaRPr>
          </a:p>
        </p:txBody>
      </p:sp>
      <p:sp>
        <p:nvSpPr>
          <p:cNvPr id="26" name="Прямоугольник 25"/>
          <p:cNvSpPr/>
          <p:nvPr/>
        </p:nvSpPr>
        <p:spPr>
          <a:xfrm>
            <a:off x="2387980" y="3070537"/>
            <a:ext cx="1716403" cy="461665"/>
          </a:xfrm>
          <a:prstGeom prst="rect">
            <a:avLst/>
          </a:prstGeom>
        </p:spPr>
        <p:txBody>
          <a:bodyPr wrap="square">
            <a:spAutoFit/>
          </a:bodyPr>
          <a:lstStyle/>
          <a:p>
            <a:pPr algn="ctr"/>
            <a:r>
              <a:rPr lang="ru-RU" sz="1200" b="1" dirty="0" smtClean="0">
                <a:solidFill>
                  <a:srgbClr val="112B4B"/>
                </a:solidFill>
                <a:latin typeface="+mj-lt"/>
              </a:rPr>
              <a:t>ДЕНЬГИ</a:t>
            </a:r>
          </a:p>
          <a:p>
            <a:pPr algn="ctr"/>
            <a:r>
              <a:rPr lang="ru-RU" sz="1200" b="1" dirty="0" smtClean="0">
                <a:solidFill>
                  <a:srgbClr val="112B4B"/>
                </a:solidFill>
                <a:latin typeface="+mj-lt"/>
              </a:rPr>
              <a:t>В ДОЛГ</a:t>
            </a:r>
          </a:p>
        </p:txBody>
      </p:sp>
    </p:spTree>
    <p:extLst>
      <p:ext uri="{BB962C8B-B14F-4D97-AF65-F5344CB8AC3E}">
        <p14:creationId xmlns:p14="http://schemas.microsoft.com/office/powerpoint/2010/main" val="3008817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77687" cy="5143500"/>
          </a:xfrm>
          <a:prstGeom prst="rect">
            <a:avLst/>
          </a:prstGeom>
        </p:spPr>
      </p:pic>
      <p:sp>
        <p:nvSpPr>
          <p:cNvPr id="6" name="Прямоугольник 5"/>
          <p:cNvSpPr/>
          <p:nvPr/>
        </p:nvSpPr>
        <p:spPr>
          <a:xfrm>
            <a:off x="1250767" y="4547207"/>
            <a:ext cx="6608778" cy="369332"/>
          </a:xfrm>
          <a:prstGeom prst="rect">
            <a:avLst/>
          </a:prstGeom>
        </p:spPr>
        <p:txBody>
          <a:bodyPr wrap="square">
            <a:spAutoFit/>
          </a:bodyPr>
          <a:lstStyle/>
          <a:p>
            <a:pPr algn="ctr"/>
            <a:r>
              <a:rPr lang="ru-RU" dirty="0" smtClean="0">
                <a:solidFill>
                  <a:schemeClr val="bg2">
                    <a:lumMod val="75000"/>
                  </a:schemeClr>
                </a:solidFill>
              </a:rPr>
              <a:t>Ломбарды – это организации, которые выдают займы под залог</a:t>
            </a:r>
            <a:endParaRPr lang="ru-RU" dirty="0">
              <a:solidFill>
                <a:schemeClr val="bg2">
                  <a:lumMod val="75000"/>
                </a:schemeClr>
              </a:solidFill>
            </a:endParaRPr>
          </a:p>
        </p:txBody>
      </p:sp>
      <p:sp>
        <p:nvSpPr>
          <p:cNvPr id="93" name="Скругленный прямоугольник 92"/>
          <p:cNvSpPr/>
          <p:nvPr/>
        </p:nvSpPr>
        <p:spPr>
          <a:xfrm>
            <a:off x="1288108" y="4417933"/>
            <a:ext cx="6466172" cy="640976"/>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Прямоугольник 93"/>
          <p:cNvSpPr/>
          <p:nvPr/>
        </p:nvSpPr>
        <p:spPr>
          <a:xfrm>
            <a:off x="810740" y="102785"/>
            <a:ext cx="7488832" cy="769441"/>
          </a:xfrm>
          <a:prstGeom prst="rect">
            <a:avLst/>
          </a:prstGeom>
        </p:spPr>
        <p:txBody>
          <a:bodyPr wrap="square">
            <a:spAutoFit/>
          </a:bodyPr>
          <a:lstStyle/>
          <a:p>
            <a:pPr algn="ctr"/>
            <a:r>
              <a:rPr lang="ru-RU" sz="4400" dirty="0" smtClean="0">
                <a:solidFill>
                  <a:schemeClr val="bg2">
                    <a:lumMod val="75000"/>
                  </a:schemeClr>
                </a:solidFill>
                <a:latin typeface="Harry Potter (Russian Version o" panose="02000000000000000000" pitchFamily="2" charset="0"/>
              </a:rPr>
              <a:t>ЛОМБАРДЫ</a:t>
            </a:r>
            <a:endParaRPr lang="ru-RU" sz="4400" dirty="0"/>
          </a:p>
        </p:txBody>
      </p:sp>
      <p:grpSp>
        <p:nvGrpSpPr>
          <p:cNvPr id="2" name="Группа 1"/>
          <p:cNvGrpSpPr/>
          <p:nvPr/>
        </p:nvGrpSpPr>
        <p:grpSpPr>
          <a:xfrm>
            <a:off x="2468041" y="1392936"/>
            <a:ext cx="4558077" cy="2563859"/>
            <a:chOff x="2324078" y="1262265"/>
            <a:chExt cx="5777311" cy="3131371"/>
          </a:xfrm>
        </p:grpSpPr>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078" y="1262265"/>
              <a:ext cx="4200201" cy="3131371"/>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891390" y="1999789"/>
              <a:ext cx="1370840" cy="2275774"/>
            </a:xfrm>
            <a:prstGeom prst="rect">
              <a:avLst/>
            </a:prstGeom>
          </p:spPr>
        </p:pic>
        <p:pic>
          <p:nvPicPr>
            <p:cNvPr id="3" name="Рисунок 2"/>
            <p:cNvPicPr>
              <a:picLocks noChangeAspect="1"/>
            </p:cNvPicPr>
            <p:nvPr/>
          </p:nvPicPr>
          <p:blipFill>
            <a:blip r:embed="rId6"/>
            <a:stretch>
              <a:fillRect/>
            </a:stretch>
          </p:blipFill>
          <p:spPr>
            <a:xfrm>
              <a:off x="5951299" y="2958907"/>
              <a:ext cx="472026" cy="340907"/>
            </a:xfrm>
            <a:prstGeom prst="rect">
              <a:avLst/>
            </a:prstGeom>
          </p:spPr>
        </p:pic>
        <p:pic>
          <p:nvPicPr>
            <p:cNvPr id="24" name="Рисунок 23"/>
            <p:cNvPicPr>
              <a:picLocks noChangeAspect="1"/>
            </p:cNvPicPr>
            <p:nvPr/>
          </p:nvPicPr>
          <p:blipFill>
            <a:blip r:embed="rId7"/>
            <a:stretch>
              <a:fillRect/>
            </a:stretch>
          </p:blipFill>
          <p:spPr>
            <a:xfrm flipH="1">
              <a:off x="6524279" y="2199010"/>
              <a:ext cx="1577110" cy="2102813"/>
            </a:xfrm>
            <a:prstGeom prst="rect">
              <a:avLst/>
            </a:prstGeom>
          </p:spPr>
        </p:pic>
      </p:grpSp>
      <p:pic>
        <p:nvPicPr>
          <p:cNvPr id="25" name="Рисунок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1389" y="123479"/>
            <a:ext cx="848800" cy="548413"/>
          </a:xfrm>
          <a:prstGeom prst="rect">
            <a:avLst/>
          </a:prstGeom>
        </p:spPr>
      </p:pic>
      <p:sp>
        <p:nvSpPr>
          <p:cNvPr id="23" name="Прямоугольник 22"/>
          <p:cNvSpPr/>
          <p:nvPr/>
        </p:nvSpPr>
        <p:spPr>
          <a:xfrm>
            <a:off x="6936843" y="858702"/>
            <a:ext cx="1345240" cy="923330"/>
          </a:xfrm>
          <a:prstGeom prst="rect">
            <a:avLst/>
          </a:prstGeom>
          <a:ln>
            <a:solidFill>
              <a:schemeClr val="bg2">
                <a:lumMod val="75000"/>
              </a:schemeClr>
            </a:solidFill>
          </a:ln>
          <a:effectLst>
            <a:glow rad="63500">
              <a:schemeClr val="bg2">
                <a:lumMod val="75000"/>
                <a:alpha val="40000"/>
              </a:schemeClr>
            </a:glow>
          </a:effectLst>
        </p:spPr>
        <p:txBody>
          <a:bodyPr wrap="none">
            <a:spAutoFit/>
          </a:bodyPr>
          <a:lstStyle/>
          <a:p>
            <a:pPr algn="ctr"/>
            <a:r>
              <a:rPr lang="ru-RU" dirty="0" smtClean="0">
                <a:solidFill>
                  <a:schemeClr val="bg1"/>
                </a:solidFill>
              </a:rPr>
              <a:t>% ставка </a:t>
            </a:r>
          </a:p>
          <a:p>
            <a:pPr algn="ctr"/>
            <a:r>
              <a:rPr lang="ru-RU" dirty="0" smtClean="0">
                <a:solidFill>
                  <a:schemeClr val="bg1"/>
                </a:solidFill>
              </a:rPr>
              <a:t>в годовом</a:t>
            </a:r>
          </a:p>
          <a:p>
            <a:pPr algn="ctr"/>
            <a:r>
              <a:rPr lang="ru-RU" dirty="0" smtClean="0">
                <a:solidFill>
                  <a:schemeClr val="bg1"/>
                </a:solidFill>
              </a:rPr>
              <a:t>исчислении</a:t>
            </a:r>
            <a:endParaRPr lang="ru-RU" dirty="0">
              <a:solidFill>
                <a:schemeClr val="bg1"/>
              </a:solidFill>
            </a:endParaRPr>
          </a:p>
        </p:txBody>
      </p:sp>
      <p:sp>
        <p:nvSpPr>
          <p:cNvPr id="27" name="Прямоугольник 26"/>
          <p:cNvSpPr/>
          <p:nvPr/>
        </p:nvSpPr>
        <p:spPr>
          <a:xfrm>
            <a:off x="905789" y="837115"/>
            <a:ext cx="1345240" cy="923330"/>
          </a:xfrm>
          <a:prstGeom prst="rect">
            <a:avLst/>
          </a:prstGeom>
          <a:ln>
            <a:solidFill>
              <a:schemeClr val="bg2">
                <a:lumMod val="75000"/>
              </a:schemeClr>
            </a:solidFill>
          </a:ln>
          <a:effectLst>
            <a:glow rad="63500">
              <a:schemeClr val="bg2">
                <a:lumMod val="75000"/>
                <a:alpha val="40000"/>
              </a:schemeClr>
            </a:glow>
          </a:effectLst>
        </p:spPr>
        <p:txBody>
          <a:bodyPr wrap="square">
            <a:spAutoFit/>
          </a:bodyPr>
          <a:lstStyle/>
          <a:p>
            <a:pPr algn="ctr"/>
            <a:r>
              <a:rPr lang="ru-RU" dirty="0" smtClean="0">
                <a:solidFill>
                  <a:schemeClr val="bg1"/>
                </a:solidFill>
              </a:rPr>
              <a:t>Включен</a:t>
            </a:r>
          </a:p>
          <a:p>
            <a:pPr algn="ctr"/>
            <a:r>
              <a:rPr lang="ru-RU" dirty="0" smtClean="0">
                <a:solidFill>
                  <a:schemeClr val="bg1"/>
                </a:solidFill>
              </a:rPr>
              <a:t> в реестр НБ РБ</a:t>
            </a:r>
            <a:endParaRPr lang="ru-RU" dirty="0">
              <a:solidFill>
                <a:schemeClr val="bg1"/>
              </a:solidFill>
            </a:endParaRPr>
          </a:p>
        </p:txBody>
      </p:sp>
      <p:sp>
        <p:nvSpPr>
          <p:cNvPr id="29" name="Прямоугольник 28"/>
          <p:cNvSpPr/>
          <p:nvPr/>
        </p:nvSpPr>
        <p:spPr>
          <a:xfrm>
            <a:off x="6811050" y="2121011"/>
            <a:ext cx="1637720" cy="1754326"/>
          </a:xfrm>
          <a:prstGeom prst="rect">
            <a:avLst/>
          </a:prstGeom>
          <a:ln>
            <a:solidFill>
              <a:schemeClr val="bg2">
                <a:lumMod val="75000"/>
              </a:schemeClr>
            </a:solidFill>
          </a:ln>
          <a:effectLst>
            <a:glow rad="63500">
              <a:schemeClr val="bg2">
                <a:lumMod val="75000"/>
                <a:alpha val="40000"/>
              </a:schemeClr>
            </a:glow>
          </a:effectLst>
        </p:spPr>
        <p:txBody>
          <a:bodyPr wrap="square">
            <a:spAutoFit/>
          </a:bodyPr>
          <a:lstStyle/>
          <a:p>
            <a:pPr algn="ctr"/>
            <a:endParaRPr lang="ru-RU" dirty="0" smtClean="0">
              <a:solidFill>
                <a:schemeClr val="bg2">
                  <a:lumMod val="75000"/>
                </a:schemeClr>
              </a:solidFill>
            </a:endParaRPr>
          </a:p>
          <a:p>
            <a:pPr algn="ctr"/>
            <a:r>
              <a:rPr lang="ru-RU" dirty="0" smtClean="0">
                <a:solidFill>
                  <a:schemeClr val="bg1"/>
                </a:solidFill>
              </a:rPr>
              <a:t>Сумма % </a:t>
            </a:r>
          </a:p>
          <a:p>
            <a:pPr algn="ctr"/>
            <a:r>
              <a:rPr lang="ru-RU" dirty="0">
                <a:solidFill>
                  <a:schemeClr val="bg1"/>
                </a:solidFill>
              </a:rPr>
              <a:t>н</a:t>
            </a:r>
            <a:r>
              <a:rPr lang="ru-RU" dirty="0" smtClean="0">
                <a:solidFill>
                  <a:schemeClr val="bg1"/>
                </a:solidFill>
              </a:rPr>
              <a:t>е превышает</a:t>
            </a:r>
          </a:p>
          <a:p>
            <a:pPr algn="ctr"/>
            <a:r>
              <a:rPr lang="ru-RU" dirty="0" smtClean="0">
                <a:solidFill>
                  <a:schemeClr val="bg1"/>
                </a:solidFill>
              </a:rPr>
              <a:t>двукратной суммы займа</a:t>
            </a:r>
          </a:p>
          <a:p>
            <a:pPr algn="ctr"/>
            <a:endParaRPr lang="ru-RU" dirty="0">
              <a:solidFill>
                <a:schemeClr val="bg1"/>
              </a:solidFill>
            </a:endParaRPr>
          </a:p>
        </p:txBody>
      </p:sp>
      <p:sp>
        <p:nvSpPr>
          <p:cNvPr id="31" name="Прямоугольник 30"/>
          <p:cNvSpPr/>
          <p:nvPr/>
        </p:nvSpPr>
        <p:spPr>
          <a:xfrm>
            <a:off x="688777" y="2137791"/>
            <a:ext cx="1779264" cy="1754326"/>
          </a:xfrm>
          <a:prstGeom prst="rect">
            <a:avLst/>
          </a:prstGeom>
          <a:ln>
            <a:solidFill>
              <a:schemeClr val="bg2">
                <a:lumMod val="50000"/>
              </a:schemeClr>
            </a:solidFill>
          </a:ln>
          <a:effectLst>
            <a:glow rad="63500">
              <a:schemeClr val="bg2">
                <a:lumMod val="75000"/>
                <a:alpha val="40000"/>
              </a:schemeClr>
            </a:glow>
          </a:effectLst>
        </p:spPr>
        <p:txBody>
          <a:bodyPr wrap="square">
            <a:spAutoFit/>
          </a:bodyPr>
          <a:lstStyle/>
          <a:p>
            <a:pPr algn="ctr"/>
            <a:r>
              <a:rPr lang="ru-RU" dirty="0" smtClean="0">
                <a:solidFill>
                  <a:schemeClr val="bg1"/>
                </a:solidFill>
              </a:rPr>
              <a:t>Не меняется в </a:t>
            </a:r>
            <a:r>
              <a:rPr lang="ru-RU" dirty="0">
                <a:solidFill>
                  <a:schemeClr val="bg1"/>
                </a:solidFill>
              </a:rPr>
              <a:t>одностороннем порядке </a:t>
            </a:r>
            <a:r>
              <a:rPr lang="ru-RU" dirty="0" smtClean="0">
                <a:solidFill>
                  <a:schemeClr val="bg1"/>
                </a:solidFill>
              </a:rPr>
              <a:t>размер </a:t>
            </a:r>
            <a:r>
              <a:rPr lang="ru-RU" dirty="0">
                <a:solidFill>
                  <a:schemeClr val="bg1"/>
                </a:solidFill>
              </a:rPr>
              <a:t>процентов, неустойки и </a:t>
            </a:r>
            <a:r>
              <a:rPr lang="ru-RU" dirty="0" smtClean="0">
                <a:solidFill>
                  <a:schemeClr val="bg1"/>
                </a:solidFill>
              </a:rPr>
              <a:t>срок</a:t>
            </a:r>
            <a:endParaRPr lang="ru-RU" dirty="0">
              <a:solidFill>
                <a:schemeClr val="bg1"/>
              </a:solidFill>
            </a:endParaRPr>
          </a:p>
        </p:txBody>
      </p:sp>
    </p:spTree>
    <p:extLst>
      <p:ext uri="{BB962C8B-B14F-4D97-AF65-F5344CB8AC3E}">
        <p14:creationId xmlns:p14="http://schemas.microsoft.com/office/powerpoint/2010/main" val="3603181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92" y="-68076"/>
            <a:ext cx="9250492" cy="5196766"/>
          </a:xfrm>
          <a:prstGeom prst="rect">
            <a:avLst/>
          </a:prstGeom>
        </p:spPr>
      </p:pic>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0178" y="1355538"/>
            <a:ext cx="4012021" cy="2717561"/>
          </a:xfrm>
          <a:prstGeom prst="rect">
            <a:avLst/>
          </a:prstGeom>
        </p:spPr>
      </p:pic>
      <p:sp>
        <p:nvSpPr>
          <p:cNvPr id="6" name="Прямоугольник 5"/>
          <p:cNvSpPr/>
          <p:nvPr/>
        </p:nvSpPr>
        <p:spPr>
          <a:xfrm>
            <a:off x="721092" y="-19597"/>
            <a:ext cx="7488832" cy="1446550"/>
          </a:xfrm>
          <a:prstGeom prst="rect">
            <a:avLst/>
          </a:prstGeom>
        </p:spPr>
        <p:txBody>
          <a:bodyPr wrap="square">
            <a:spAutoFit/>
          </a:bodyPr>
          <a:lstStyle/>
          <a:p>
            <a:pPr algn="ctr"/>
            <a:r>
              <a:rPr lang="ru-RU" sz="4400" dirty="0" smtClean="0">
                <a:solidFill>
                  <a:schemeClr val="bg2">
                    <a:lumMod val="75000"/>
                  </a:schemeClr>
                </a:solidFill>
                <a:latin typeface="Harry Potter (Russian Version o" panose="02000000000000000000" pitchFamily="2" charset="0"/>
              </a:rPr>
              <a:t>СЕРВИСЫ ОНЛАЙН- ЗАИМСТВОВАНИЯ</a:t>
            </a:r>
            <a:endParaRPr lang="ru-RU" sz="4400" dirty="0"/>
          </a:p>
        </p:txBody>
      </p:sp>
      <p:sp>
        <p:nvSpPr>
          <p:cNvPr id="22" name="Прямоугольник 21"/>
          <p:cNvSpPr/>
          <p:nvPr/>
        </p:nvSpPr>
        <p:spPr>
          <a:xfrm>
            <a:off x="1162607" y="4324093"/>
            <a:ext cx="6640751" cy="646331"/>
          </a:xfrm>
          <a:prstGeom prst="rect">
            <a:avLst/>
          </a:prstGeom>
        </p:spPr>
        <p:txBody>
          <a:bodyPr wrap="square">
            <a:spAutoFit/>
          </a:bodyPr>
          <a:lstStyle/>
          <a:p>
            <a:pPr algn="ctr"/>
            <a:r>
              <a:rPr lang="ru-RU" dirty="0" smtClean="0">
                <a:solidFill>
                  <a:schemeClr val="bg2">
                    <a:lumMod val="75000"/>
                  </a:schemeClr>
                </a:solidFill>
              </a:rPr>
              <a:t>Онлайн-платформа не дает всеобъемлющих гарантий возврата денег заимодателю</a:t>
            </a:r>
          </a:p>
        </p:txBody>
      </p:sp>
      <p:sp>
        <p:nvSpPr>
          <p:cNvPr id="24" name="Скругленный прямоугольник 23"/>
          <p:cNvSpPr/>
          <p:nvPr/>
        </p:nvSpPr>
        <p:spPr>
          <a:xfrm>
            <a:off x="1178622" y="4364084"/>
            <a:ext cx="6624736" cy="642038"/>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5"/>
          <a:stretch>
            <a:fillRect/>
          </a:stretch>
        </p:blipFill>
        <p:spPr>
          <a:xfrm>
            <a:off x="355098" y="1819409"/>
            <a:ext cx="1860293" cy="2591691"/>
          </a:xfrm>
          <a:prstGeom prst="rect">
            <a:avLst/>
          </a:prstGeom>
        </p:spPr>
      </p:pic>
      <p:pic>
        <p:nvPicPr>
          <p:cNvPr id="2" name="Рисунок 1"/>
          <p:cNvPicPr>
            <a:picLocks noChangeAspect="1"/>
          </p:cNvPicPr>
          <p:nvPr/>
        </p:nvPicPr>
        <p:blipFill>
          <a:blip r:embed="rId6"/>
          <a:stretch>
            <a:fillRect/>
          </a:stretch>
        </p:blipFill>
        <p:spPr>
          <a:xfrm flipH="1">
            <a:off x="6690812" y="1823854"/>
            <a:ext cx="2057651" cy="2518507"/>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0352" y="129443"/>
            <a:ext cx="1179224" cy="761901"/>
          </a:xfrm>
          <a:prstGeom prst="rect">
            <a:avLst/>
          </a:prstGeom>
        </p:spPr>
      </p:pic>
      <p:sp>
        <p:nvSpPr>
          <p:cNvPr id="5" name="Стрелка углом 4"/>
          <p:cNvSpPr/>
          <p:nvPr/>
        </p:nvSpPr>
        <p:spPr>
          <a:xfrm>
            <a:off x="2483768" y="2067694"/>
            <a:ext cx="243900" cy="504056"/>
          </a:xfrm>
          <a:prstGeom prst="ben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75000"/>
                </a:schemeClr>
              </a:solidFill>
            </a:endParaRPr>
          </a:p>
        </p:txBody>
      </p:sp>
      <p:sp>
        <p:nvSpPr>
          <p:cNvPr id="14" name="Стрелка углом 13"/>
          <p:cNvSpPr/>
          <p:nvPr/>
        </p:nvSpPr>
        <p:spPr>
          <a:xfrm flipH="1">
            <a:off x="6100271" y="2067483"/>
            <a:ext cx="223688" cy="504056"/>
          </a:xfrm>
          <a:prstGeom prst="ben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75000"/>
                </a:schemeClr>
              </a:solidFill>
            </a:endParaRPr>
          </a:p>
        </p:txBody>
      </p:sp>
      <p:sp>
        <p:nvSpPr>
          <p:cNvPr id="15" name="Скругленный прямоугольник 14"/>
          <p:cNvSpPr/>
          <p:nvPr/>
        </p:nvSpPr>
        <p:spPr>
          <a:xfrm>
            <a:off x="520747" y="1424033"/>
            <a:ext cx="1418862" cy="368777"/>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75000"/>
                </a:schemeClr>
              </a:solidFill>
            </a:endParaRPr>
          </a:p>
        </p:txBody>
      </p:sp>
      <p:sp>
        <p:nvSpPr>
          <p:cNvPr id="7" name="Прямоугольник 6"/>
          <p:cNvSpPr/>
          <p:nvPr/>
        </p:nvSpPr>
        <p:spPr>
          <a:xfrm>
            <a:off x="645599" y="1401755"/>
            <a:ext cx="1079398" cy="369332"/>
          </a:xfrm>
          <a:prstGeom prst="rect">
            <a:avLst/>
          </a:prstGeom>
        </p:spPr>
        <p:txBody>
          <a:bodyPr wrap="none">
            <a:spAutoFit/>
          </a:bodyPr>
          <a:lstStyle/>
          <a:p>
            <a:r>
              <a:rPr lang="ru-RU" dirty="0">
                <a:solidFill>
                  <a:schemeClr val="bg2">
                    <a:lumMod val="75000"/>
                  </a:schemeClr>
                </a:solidFill>
              </a:rPr>
              <a:t>Заемщик</a:t>
            </a:r>
          </a:p>
        </p:txBody>
      </p:sp>
      <p:sp>
        <p:nvSpPr>
          <p:cNvPr id="16" name="Скругленный прямоугольник 15"/>
          <p:cNvSpPr/>
          <p:nvPr/>
        </p:nvSpPr>
        <p:spPr>
          <a:xfrm>
            <a:off x="6943092" y="1365343"/>
            <a:ext cx="1418862" cy="368777"/>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75000"/>
                </a:schemeClr>
              </a:solidFill>
            </a:endParaRPr>
          </a:p>
        </p:txBody>
      </p:sp>
      <p:sp>
        <p:nvSpPr>
          <p:cNvPr id="8" name="Прямоугольник 7"/>
          <p:cNvSpPr/>
          <p:nvPr/>
        </p:nvSpPr>
        <p:spPr>
          <a:xfrm>
            <a:off x="7082884" y="1355538"/>
            <a:ext cx="1110240" cy="369332"/>
          </a:xfrm>
          <a:prstGeom prst="rect">
            <a:avLst/>
          </a:prstGeom>
        </p:spPr>
        <p:txBody>
          <a:bodyPr wrap="none">
            <a:spAutoFit/>
          </a:bodyPr>
          <a:lstStyle/>
          <a:p>
            <a:r>
              <a:rPr lang="ru-RU" dirty="0" smtClean="0">
                <a:solidFill>
                  <a:schemeClr val="bg2">
                    <a:lumMod val="75000"/>
                  </a:schemeClr>
                </a:solidFill>
              </a:rPr>
              <a:t>Инвестор</a:t>
            </a:r>
            <a:endParaRPr lang="ru-RU" dirty="0"/>
          </a:p>
        </p:txBody>
      </p:sp>
      <p:sp>
        <p:nvSpPr>
          <p:cNvPr id="9" name="Прямоугольник 8"/>
          <p:cNvSpPr/>
          <p:nvPr/>
        </p:nvSpPr>
        <p:spPr>
          <a:xfrm>
            <a:off x="3163167" y="1756751"/>
            <a:ext cx="2375971" cy="830997"/>
          </a:xfrm>
          <a:prstGeom prst="rect">
            <a:avLst/>
          </a:prstGeom>
        </p:spPr>
        <p:txBody>
          <a:bodyPr wrap="none">
            <a:spAutoFit/>
          </a:bodyPr>
          <a:lstStyle/>
          <a:p>
            <a:pPr algn="ctr"/>
            <a:r>
              <a:rPr lang="ru-RU" sz="1600" b="1" dirty="0" smtClean="0">
                <a:solidFill>
                  <a:srgbClr val="002060"/>
                </a:solidFill>
                <a:latin typeface="+mj-lt"/>
                <a:ea typeface="+mj-ea"/>
                <a:cs typeface="+mj-cs"/>
              </a:rPr>
              <a:t>Онлайн-платформа</a:t>
            </a:r>
          </a:p>
          <a:p>
            <a:pPr algn="ctr"/>
            <a:r>
              <a:rPr lang="ru-RU" sz="1600" b="1" dirty="0" smtClean="0">
                <a:solidFill>
                  <a:srgbClr val="002060"/>
                </a:solidFill>
                <a:latin typeface="+mj-lt"/>
                <a:ea typeface="+mj-ea"/>
                <a:cs typeface="+mj-cs"/>
              </a:rPr>
              <a:t> </a:t>
            </a:r>
            <a:r>
              <a:rPr lang="ru-RU" sz="1600" b="1" dirty="0">
                <a:solidFill>
                  <a:srgbClr val="002060"/>
                </a:solidFill>
                <a:latin typeface="+mj-lt"/>
                <a:ea typeface="+mj-ea"/>
                <a:cs typeface="+mj-cs"/>
              </a:rPr>
              <a:t>является посредником, </a:t>
            </a:r>
            <a:endParaRPr lang="ru-RU" sz="1600" b="1" dirty="0" smtClean="0">
              <a:solidFill>
                <a:srgbClr val="002060"/>
              </a:solidFill>
              <a:latin typeface="+mj-lt"/>
              <a:ea typeface="+mj-ea"/>
              <a:cs typeface="+mj-cs"/>
            </a:endParaRPr>
          </a:p>
          <a:p>
            <a:pPr algn="ctr"/>
            <a:r>
              <a:rPr lang="ru-RU" sz="1600" b="1" dirty="0" smtClean="0">
                <a:solidFill>
                  <a:srgbClr val="002060"/>
                </a:solidFill>
                <a:latin typeface="+mj-lt"/>
                <a:ea typeface="+mj-ea"/>
                <a:cs typeface="+mj-cs"/>
              </a:rPr>
              <a:t>а не инвестором</a:t>
            </a:r>
            <a:endParaRPr lang="ru-RU" sz="1600" b="1" dirty="0">
              <a:solidFill>
                <a:srgbClr val="002060"/>
              </a:solidFill>
              <a:latin typeface="+mj-lt"/>
              <a:ea typeface="+mj-ea"/>
              <a:cs typeface="+mj-cs"/>
            </a:endParaRPr>
          </a:p>
        </p:txBody>
      </p:sp>
    </p:spTree>
    <p:extLst>
      <p:ext uri="{BB962C8B-B14F-4D97-AF65-F5344CB8AC3E}">
        <p14:creationId xmlns:p14="http://schemas.microsoft.com/office/powerpoint/2010/main" val="431916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27"/>
            <a:ext cx="9144000" cy="5163827"/>
          </a:xfrm>
          <a:prstGeom prst="rect">
            <a:avLst/>
          </a:prstGeom>
        </p:spPr>
      </p:pic>
      <p:sp>
        <p:nvSpPr>
          <p:cNvPr id="6" name="Прямоугольник 5"/>
          <p:cNvSpPr/>
          <p:nvPr/>
        </p:nvSpPr>
        <p:spPr>
          <a:xfrm>
            <a:off x="805072" y="183091"/>
            <a:ext cx="7223312" cy="769441"/>
          </a:xfrm>
          <a:prstGeom prst="rect">
            <a:avLst/>
          </a:prstGeom>
        </p:spPr>
        <p:txBody>
          <a:bodyPr wrap="square">
            <a:spAutoFit/>
          </a:bodyPr>
          <a:lstStyle/>
          <a:p>
            <a:pPr algn="ctr"/>
            <a:r>
              <a:rPr lang="ru-RU" sz="4400" dirty="0" smtClean="0">
                <a:solidFill>
                  <a:schemeClr val="bg2">
                    <a:lumMod val="75000"/>
                  </a:schemeClr>
                </a:solidFill>
                <a:latin typeface="Harry Potter (Russian Version o" panose="02000000000000000000" pitchFamily="2" charset="0"/>
              </a:rPr>
              <a:t>ЕСЛИ ЧТО-ТО ПОШЛО НЕ ТАК</a:t>
            </a:r>
            <a:endParaRPr lang="ru-RU" sz="4400" dirty="0"/>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123479"/>
            <a:ext cx="921806" cy="595582"/>
          </a:xfrm>
          <a:prstGeom prst="rect">
            <a:avLst/>
          </a:prstGeom>
        </p:spPr>
      </p:pic>
      <p:pic>
        <p:nvPicPr>
          <p:cNvPr id="52" name="Рисунок 51"/>
          <p:cNvPicPr>
            <a:picLocks noChangeAspect="1"/>
          </p:cNvPicPr>
          <p:nvPr/>
        </p:nvPicPr>
        <p:blipFill>
          <a:blip r:embed="rId5" cstate="print">
            <a:extLst>
              <a:ext uri="{BEBA8EAE-BF5A-486C-A8C5-ECC9F3942E4B}">
                <a14:imgProps xmlns:a14="http://schemas.microsoft.com/office/drawing/2010/main">
                  <a14:imgLayer r:embed="rId6">
                    <a14:imgEffect>
                      <a14:sharpenSoften amount="27000"/>
                    </a14:imgEffect>
                  </a14:imgLayer>
                </a14:imgProps>
              </a:ext>
              <a:ext uri="{28A0092B-C50C-407E-A947-70E740481C1C}">
                <a14:useLocalDpi xmlns:a14="http://schemas.microsoft.com/office/drawing/2010/main" val="0"/>
              </a:ext>
            </a:extLst>
          </a:blip>
          <a:stretch>
            <a:fillRect/>
          </a:stretch>
        </p:blipFill>
        <p:spPr>
          <a:xfrm>
            <a:off x="4521803" y="1266906"/>
            <a:ext cx="1516309" cy="1738793"/>
          </a:xfrm>
          <a:prstGeom prst="rect">
            <a:avLst/>
          </a:prstGeom>
          <a:effectLst>
            <a:reflection endPos="65000" dist="50800" dir="5400000" sy="-100000" algn="bl" rotWithShape="0"/>
          </a:effectLst>
        </p:spPr>
      </p:pic>
      <p:sp>
        <p:nvSpPr>
          <p:cNvPr id="2" name="Прямоугольник 1"/>
          <p:cNvSpPr/>
          <p:nvPr/>
        </p:nvSpPr>
        <p:spPr>
          <a:xfrm>
            <a:off x="1111013" y="4527544"/>
            <a:ext cx="7053280" cy="369332"/>
          </a:xfrm>
          <a:prstGeom prst="rect">
            <a:avLst/>
          </a:prstGeom>
        </p:spPr>
        <p:txBody>
          <a:bodyPr wrap="square">
            <a:spAutoFit/>
          </a:bodyPr>
          <a:lstStyle/>
          <a:p>
            <a:pPr algn="ctr"/>
            <a:r>
              <a:rPr lang="ru-RU" dirty="0" smtClean="0">
                <a:solidFill>
                  <a:schemeClr val="bg2">
                    <a:lumMod val="75000"/>
                  </a:schemeClr>
                </a:solidFill>
              </a:rPr>
              <a:t>Нужно совместно </a:t>
            </a:r>
            <a:r>
              <a:rPr lang="ru-RU" dirty="0">
                <a:solidFill>
                  <a:schemeClr val="bg2">
                    <a:lumMod val="75000"/>
                  </a:schemeClr>
                </a:solidFill>
              </a:rPr>
              <a:t>с банком искать </a:t>
            </a:r>
            <a:r>
              <a:rPr lang="ru-RU" dirty="0" smtClean="0">
                <a:solidFill>
                  <a:schemeClr val="bg2">
                    <a:lumMod val="75000"/>
                  </a:schemeClr>
                </a:solidFill>
              </a:rPr>
              <a:t>выход </a:t>
            </a:r>
            <a:r>
              <a:rPr lang="ru-RU" dirty="0">
                <a:solidFill>
                  <a:schemeClr val="bg2">
                    <a:lumMod val="75000"/>
                  </a:schemeClr>
                </a:solidFill>
              </a:rPr>
              <a:t>из сложившейся ситуации</a:t>
            </a:r>
          </a:p>
        </p:txBody>
      </p:sp>
      <p:sp>
        <p:nvSpPr>
          <p:cNvPr id="11" name="Скругленный прямоугольник 10"/>
          <p:cNvSpPr/>
          <p:nvPr/>
        </p:nvSpPr>
        <p:spPr>
          <a:xfrm>
            <a:off x="971600" y="4416076"/>
            <a:ext cx="7332107" cy="640976"/>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7345" y="831937"/>
            <a:ext cx="1817345" cy="3468533"/>
          </a:xfrm>
          <a:prstGeom prst="rect">
            <a:avLst/>
          </a:prstGeom>
        </p:spPr>
      </p:pic>
      <p:sp>
        <p:nvSpPr>
          <p:cNvPr id="5" name="Прямоугольник 4"/>
          <p:cNvSpPr/>
          <p:nvPr/>
        </p:nvSpPr>
        <p:spPr>
          <a:xfrm>
            <a:off x="35496" y="3593052"/>
            <a:ext cx="3024498" cy="523220"/>
          </a:xfrm>
          <a:prstGeom prst="rect">
            <a:avLst/>
          </a:prstGeom>
        </p:spPr>
        <p:txBody>
          <a:bodyPr wrap="square">
            <a:spAutoFit/>
          </a:bodyPr>
          <a:lstStyle/>
          <a:p>
            <a:pPr algn="ctr"/>
            <a:r>
              <a:rPr lang="ru-RU" sz="1400" dirty="0" smtClean="0">
                <a:solidFill>
                  <a:schemeClr val="bg1"/>
                </a:solidFill>
              </a:rPr>
              <a:t>Проинформировать</a:t>
            </a:r>
          </a:p>
          <a:p>
            <a:pPr algn="ctr"/>
            <a:r>
              <a:rPr lang="ru-RU" sz="1400" dirty="0" smtClean="0">
                <a:solidFill>
                  <a:schemeClr val="bg1"/>
                </a:solidFill>
              </a:rPr>
              <a:t>банк</a:t>
            </a:r>
            <a:endParaRPr lang="ru-RU" sz="1400" dirty="0">
              <a:solidFill>
                <a:schemeClr val="bg1"/>
              </a:solidFill>
            </a:endParaRPr>
          </a:p>
        </p:txBody>
      </p:sp>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595" y="1494031"/>
            <a:ext cx="1346978" cy="1918748"/>
          </a:xfrm>
          <a:prstGeom prst="rect">
            <a:avLst/>
          </a:prstGeom>
        </p:spPr>
      </p:pic>
      <p:sp>
        <p:nvSpPr>
          <p:cNvPr id="3" name="Прямоугольник 2"/>
          <p:cNvSpPr/>
          <p:nvPr/>
        </p:nvSpPr>
        <p:spPr>
          <a:xfrm>
            <a:off x="6081375" y="3485330"/>
            <a:ext cx="2714236" cy="738664"/>
          </a:xfrm>
          <a:prstGeom prst="rect">
            <a:avLst/>
          </a:prstGeom>
        </p:spPr>
        <p:txBody>
          <a:bodyPr wrap="square">
            <a:spAutoFit/>
          </a:bodyPr>
          <a:lstStyle/>
          <a:p>
            <a:pPr algn="ctr"/>
            <a:r>
              <a:rPr lang="ru-RU" sz="1400" dirty="0">
                <a:solidFill>
                  <a:schemeClr val="bg1"/>
                </a:solidFill>
              </a:rPr>
              <a:t>И</a:t>
            </a:r>
            <a:r>
              <a:rPr lang="ru-RU" sz="1400" dirty="0" smtClean="0">
                <a:solidFill>
                  <a:schemeClr val="bg1"/>
                </a:solidFill>
              </a:rPr>
              <a:t>скать источники</a:t>
            </a:r>
          </a:p>
          <a:p>
            <a:pPr algn="ctr"/>
            <a:r>
              <a:rPr lang="ru-RU" sz="1400" dirty="0" smtClean="0">
                <a:solidFill>
                  <a:schemeClr val="bg1"/>
                </a:solidFill>
              </a:rPr>
              <a:t>дохода для погашения</a:t>
            </a:r>
          </a:p>
          <a:p>
            <a:pPr algn="ctr"/>
            <a:r>
              <a:rPr lang="ru-RU" sz="1400" dirty="0" smtClean="0">
                <a:solidFill>
                  <a:schemeClr val="bg1"/>
                </a:solidFill>
              </a:rPr>
              <a:t>кредита</a:t>
            </a:r>
            <a:endParaRPr lang="ru-RU" sz="1400" dirty="0">
              <a:solidFill>
                <a:schemeClr val="bg1"/>
              </a:solidFill>
            </a:endParaRPr>
          </a:p>
        </p:txBody>
      </p:sp>
      <p:grpSp>
        <p:nvGrpSpPr>
          <p:cNvPr id="15" name="Группа 14"/>
          <p:cNvGrpSpPr/>
          <p:nvPr/>
        </p:nvGrpSpPr>
        <p:grpSpPr>
          <a:xfrm>
            <a:off x="6893136" y="881534"/>
            <a:ext cx="1090715" cy="2517348"/>
            <a:chOff x="6810566" y="924580"/>
            <a:chExt cx="1090715" cy="2517348"/>
          </a:xfrm>
        </p:grpSpPr>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0566" y="924580"/>
              <a:ext cx="1090715" cy="2517348"/>
            </a:xfrm>
            <a:prstGeom prst="rect">
              <a:avLst/>
            </a:prstGeom>
          </p:spPr>
        </p:pic>
        <p:sp>
          <p:nvSpPr>
            <p:cNvPr id="13" name="Прямоугольник 12"/>
            <p:cNvSpPr/>
            <p:nvPr/>
          </p:nvSpPr>
          <p:spPr>
            <a:xfrm rot="419070">
              <a:off x="7000699" y="2338321"/>
              <a:ext cx="710451" cy="400110"/>
            </a:xfrm>
            <a:prstGeom prst="rect">
              <a:avLst/>
            </a:prstGeom>
          </p:spPr>
          <p:txBody>
            <a:bodyPr wrap="none">
              <a:spAutoFit/>
            </a:bodyPr>
            <a:lstStyle/>
            <a:p>
              <a:pPr algn="ctr"/>
              <a:r>
                <a:rPr lang="ru-RU" sz="1000" dirty="0" smtClean="0">
                  <a:solidFill>
                    <a:schemeClr val="accent1">
                      <a:lumMod val="75000"/>
                    </a:schemeClr>
                  </a:solidFill>
                  <a:latin typeface="Book Antiqua" pitchFamily="18" charset="0"/>
                </a:rPr>
                <a:t>ИЩУ</a:t>
              </a:r>
            </a:p>
            <a:p>
              <a:pPr algn="ctr"/>
              <a:r>
                <a:rPr lang="ru-RU" sz="1000" dirty="0" smtClean="0">
                  <a:solidFill>
                    <a:schemeClr val="accent1">
                      <a:lumMod val="75000"/>
                    </a:schemeClr>
                  </a:solidFill>
                  <a:latin typeface="Book Antiqua" pitchFamily="18" charset="0"/>
                </a:rPr>
                <a:t>РАБОТУ</a:t>
              </a:r>
              <a:endParaRPr lang="ru-RU" sz="1000" dirty="0"/>
            </a:p>
          </p:txBody>
        </p:sp>
      </p:grpSp>
    </p:spTree>
    <p:extLst>
      <p:ext uri="{BB962C8B-B14F-4D97-AF65-F5344CB8AC3E}">
        <p14:creationId xmlns:p14="http://schemas.microsoft.com/office/powerpoint/2010/main" val="2239447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63827"/>
          </a:xfrm>
          <a:prstGeom prst="rect">
            <a:avLst/>
          </a:prstGeom>
        </p:spPr>
      </p:pic>
      <p:sp>
        <p:nvSpPr>
          <p:cNvPr id="6" name="Прямоугольник 5"/>
          <p:cNvSpPr/>
          <p:nvPr/>
        </p:nvSpPr>
        <p:spPr>
          <a:xfrm>
            <a:off x="1600133" y="282620"/>
            <a:ext cx="6264696" cy="769441"/>
          </a:xfrm>
          <a:prstGeom prst="rect">
            <a:avLst/>
          </a:prstGeom>
        </p:spPr>
        <p:txBody>
          <a:bodyPr wrap="square">
            <a:spAutoFit/>
          </a:bodyPr>
          <a:lstStyle/>
          <a:p>
            <a:pPr algn="ctr"/>
            <a:r>
              <a:rPr lang="ru-RU" sz="4400" dirty="0" smtClean="0">
                <a:solidFill>
                  <a:schemeClr val="bg2">
                    <a:lumMod val="75000"/>
                  </a:schemeClr>
                </a:solidFill>
                <a:latin typeface="Harry Potter (Russian Version o" panose="02000000000000000000" pitchFamily="2" charset="0"/>
              </a:rPr>
              <a:t>ВЫ УЗНАЕТЕ:</a:t>
            </a:r>
            <a:endParaRPr lang="ru-RU" sz="4400" dirty="0"/>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123479"/>
            <a:ext cx="921806" cy="595582"/>
          </a:xfrm>
          <a:prstGeom prst="rect">
            <a:avLst/>
          </a:prstGeom>
        </p:spPr>
      </p:pic>
      <p:grpSp>
        <p:nvGrpSpPr>
          <p:cNvPr id="29" name="Группа 28"/>
          <p:cNvGrpSpPr/>
          <p:nvPr/>
        </p:nvGrpSpPr>
        <p:grpSpPr>
          <a:xfrm>
            <a:off x="2623117" y="4541063"/>
            <a:ext cx="5819156" cy="106680"/>
            <a:chOff x="1619672" y="4083918"/>
            <a:chExt cx="5819156" cy="106680"/>
          </a:xfrm>
        </p:grpSpPr>
        <p:grpSp>
          <p:nvGrpSpPr>
            <p:cNvPr id="5" name="Группа 4"/>
            <p:cNvGrpSpPr/>
            <p:nvPr/>
          </p:nvGrpSpPr>
          <p:grpSpPr>
            <a:xfrm>
              <a:off x="1619672" y="4083918"/>
              <a:ext cx="1521696" cy="106680"/>
              <a:chOff x="1619672" y="4083918"/>
              <a:chExt cx="1521696" cy="106680"/>
            </a:xfrm>
          </p:grpSpPr>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4083918"/>
                <a:ext cx="225552" cy="106680"/>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720" y="4083918"/>
                <a:ext cx="225552" cy="106680"/>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3768" y="4083918"/>
                <a:ext cx="225552" cy="106680"/>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816" y="4083918"/>
                <a:ext cx="225552" cy="106680"/>
              </a:xfrm>
              <a:prstGeom prst="rect">
                <a:avLst/>
              </a:prstGeom>
            </p:spPr>
          </p:pic>
        </p:grpSp>
        <p:grpSp>
          <p:nvGrpSpPr>
            <p:cNvPr id="14" name="Группа 13"/>
            <p:cNvGrpSpPr/>
            <p:nvPr/>
          </p:nvGrpSpPr>
          <p:grpSpPr>
            <a:xfrm>
              <a:off x="3324844" y="4083918"/>
              <a:ext cx="1521696" cy="106680"/>
              <a:chOff x="1619672" y="4083918"/>
              <a:chExt cx="1521696" cy="106680"/>
            </a:xfrm>
          </p:grpSpPr>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4083918"/>
                <a:ext cx="225552" cy="106680"/>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720" y="4083918"/>
                <a:ext cx="225552" cy="106680"/>
              </a:xfrm>
              <a:prstGeom prst="rect">
                <a:avLst/>
              </a:prstGeom>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3768" y="4083918"/>
                <a:ext cx="225552" cy="106680"/>
              </a:xfrm>
              <a:prstGeom prst="rect">
                <a:avLst/>
              </a:prstGeom>
            </p:spPr>
          </p:pic>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816" y="4083918"/>
                <a:ext cx="225552" cy="106680"/>
              </a:xfrm>
              <a:prstGeom prst="rect">
                <a:avLst/>
              </a:prstGeom>
            </p:spPr>
          </p:pic>
        </p:grpSp>
        <p:grpSp>
          <p:nvGrpSpPr>
            <p:cNvPr id="19" name="Группа 18"/>
            <p:cNvGrpSpPr/>
            <p:nvPr/>
          </p:nvGrpSpPr>
          <p:grpSpPr>
            <a:xfrm>
              <a:off x="5053036" y="4083918"/>
              <a:ext cx="1521696" cy="106680"/>
              <a:chOff x="1619672" y="4083918"/>
              <a:chExt cx="1521696" cy="106680"/>
            </a:xfrm>
          </p:grpSpPr>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4083918"/>
                <a:ext cx="225552" cy="106680"/>
              </a:xfrm>
              <a:prstGeom prst="rect">
                <a:avLst/>
              </a:prstGeom>
            </p:spPr>
          </p:pic>
          <p:pic>
            <p:nvPicPr>
              <p:cNvPr id="21" name="Рисунок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720" y="4083918"/>
                <a:ext cx="225552" cy="106680"/>
              </a:xfrm>
              <a:prstGeom prst="rect">
                <a:avLst/>
              </a:prstGeom>
            </p:spPr>
          </p:pic>
          <p:pic>
            <p:nvPicPr>
              <p:cNvPr id="22" name="Рисунок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3768" y="4083918"/>
                <a:ext cx="225552" cy="106680"/>
              </a:xfrm>
              <a:prstGeom prst="rect">
                <a:avLst/>
              </a:prstGeom>
            </p:spPr>
          </p:pic>
          <p:pic>
            <p:nvPicPr>
              <p:cNvPr id="23" name="Рисунок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816" y="4083918"/>
                <a:ext cx="225552" cy="106680"/>
              </a:xfrm>
              <a:prstGeom prst="rect">
                <a:avLst/>
              </a:prstGeom>
            </p:spPr>
          </p:pic>
        </p:grpSp>
        <p:grpSp>
          <p:nvGrpSpPr>
            <p:cNvPr id="24" name="Группа 23"/>
            <p:cNvGrpSpPr/>
            <p:nvPr/>
          </p:nvGrpSpPr>
          <p:grpSpPr>
            <a:xfrm>
              <a:off x="6781228" y="4083918"/>
              <a:ext cx="657600" cy="106680"/>
              <a:chOff x="1619672" y="4083918"/>
              <a:chExt cx="657600" cy="106680"/>
            </a:xfrm>
          </p:grpSpPr>
          <p:pic>
            <p:nvPicPr>
              <p:cNvPr id="25" name="Рисунок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4083918"/>
                <a:ext cx="225552" cy="106680"/>
              </a:xfrm>
              <a:prstGeom prst="rect">
                <a:avLst/>
              </a:prstGeom>
            </p:spPr>
          </p:pic>
          <p:pic>
            <p:nvPicPr>
              <p:cNvPr id="26" name="Рисунок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720" y="4083918"/>
                <a:ext cx="225552" cy="106680"/>
              </a:xfrm>
              <a:prstGeom prst="rect">
                <a:avLst/>
              </a:prstGeom>
            </p:spPr>
          </p:pic>
        </p:grpSp>
      </p:grpSp>
      <p:sp>
        <p:nvSpPr>
          <p:cNvPr id="2" name="Прямоугольник 1"/>
          <p:cNvSpPr/>
          <p:nvPr/>
        </p:nvSpPr>
        <p:spPr>
          <a:xfrm>
            <a:off x="2307748" y="1318517"/>
            <a:ext cx="7012730" cy="338554"/>
          </a:xfrm>
          <a:prstGeom prst="rect">
            <a:avLst/>
          </a:prstGeom>
        </p:spPr>
        <p:txBody>
          <a:bodyPr wrap="square">
            <a:spAutoFit/>
          </a:bodyPr>
          <a:lstStyle/>
          <a:p>
            <a:pPr algn="ctr"/>
            <a:r>
              <a:rPr lang="ru-RU" sz="1600" b="1" dirty="0" smtClean="0">
                <a:solidFill>
                  <a:schemeClr val="bg1"/>
                </a:solidFill>
              </a:rPr>
              <a:t>ЧТО ТАКОЕ КРЕДИТ И КАК ПРАВИЛЬНО БРАТЬ ДЕНЬГИ В ДОЛГ?</a:t>
            </a:r>
            <a:endParaRPr lang="ru-RU" sz="1600" b="1" dirty="0">
              <a:solidFill>
                <a:schemeClr val="bg1"/>
              </a:solidFill>
            </a:endParaRPr>
          </a:p>
        </p:txBody>
      </p:sp>
      <p:pic>
        <p:nvPicPr>
          <p:cNvPr id="7" name="Рисунок 6"/>
          <p:cNvPicPr>
            <a:picLocks noChangeAspect="1"/>
          </p:cNvPicPr>
          <p:nvPr/>
        </p:nvPicPr>
        <p:blipFill>
          <a:blip r:embed="rId6"/>
          <a:stretch>
            <a:fillRect/>
          </a:stretch>
        </p:blipFill>
        <p:spPr>
          <a:xfrm>
            <a:off x="2224675" y="1225934"/>
            <a:ext cx="596250" cy="596250"/>
          </a:xfrm>
          <a:prstGeom prst="rect">
            <a:avLst/>
          </a:prstGeom>
        </p:spPr>
      </p:pic>
      <p:pic>
        <p:nvPicPr>
          <p:cNvPr id="28" name="Рисунок 27"/>
          <p:cNvPicPr>
            <a:picLocks noChangeAspect="1"/>
          </p:cNvPicPr>
          <p:nvPr/>
        </p:nvPicPr>
        <p:blipFill>
          <a:blip r:embed="rId6"/>
          <a:stretch>
            <a:fillRect/>
          </a:stretch>
        </p:blipFill>
        <p:spPr>
          <a:xfrm>
            <a:off x="2233038" y="1984552"/>
            <a:ext cx="596250" cy="596250"/>
          </a:xfrm>
          <a:prstGeom prst="rect">
            <a:avLst/>
          </a:prstGeom>
        </p:spPr>
      </p:pic>
      <p:sp>
        <p:nvSpPr>
          <p:cNvPr id="30" name="Прямоугольник 29"/>
          <p:cNvSpPr/>
          <p:nvPr/>
        </p:nvSpPr>
        <p:spPr>
          <a:xfrm>
            <a:off x="2255898" y="2004572"/>
            <a:ext cx="7037903" cy="584775"/>
          </a:xfrm>
          <a:prstGeom prst="rect">
            <a:avLst/>
          </a:prstGeom>
        </p:spPr>
        <p:txBody>
          <a:bodyPr wrap="square">
            <a:spAutoFit/>
          </a:bodyPr>
          <a:lstStyle/>
          <a:p>
            <a:pPr algn="ctr"/>
            <a:r>
              <a:rPr lang="ru-RU" sz="1600" b="1" dirty="0" smtClean="0">
                <a:solidFill>
                  <a:schemeClr val="bg1"/>
                </a:solidFill>
              </a:rPr>
              <a:t>ГДЕ ЕЩЕ МОЖНО ВЗЯТЬ В ДОЛГ И ЧЕМ ЛИЗИНГ ОТЛИЧАЕТСЯ</a:t>
            </a:r>
          </a:p>
          <a:p>
            <a:pPr algn="ctr"/>
            <a:r>
              <a:rPr lang="ru-RU" sz="1600" b="1" dirty="0" smtClean="0">
                <a:solidFill>
                  <a:schemeClr val="bg1"/>
                </a:solidFill>
              </a:rPr>
              <a:t>ОТ КРЕДИТА?</a:t>
            </a:r>
            <a:endParaRPr lang="ru-RU" sz="1600" b="1" dirty="0">
              <a:solidFill>
                <a:schemeClr val="bg1"/>
              </a:solidFill>
            </a:endParaRPr>
          </a:p>
        </p:txBody>
      </p:sp>
      <p:pic>
        <p:nvPicPr>
          <p:cNvPr id="33" name="Рисунок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285" y="2483953"/>
            <a:ext cx="1408096" cy="1860331"/>
          </a:xfrm>
          <a:prstGeom prst="rect">
            <a:avLst/>
          </a:prstGeom>
        </p:spPr>
      </p:pic>
      <p:pic>
        <p:nvPicPr>
          <p:cNvPr id="37" name="Рисунок 36"/>
          <p:cNvPicPr>
            <a:picLocks noChangeAspect="1"/>
          </p:cNvPicPr>
          <p:nvPr/>
        </p:nvPicPr>
        <p:blipFill>
          <a:blip r:embed="rId6"/>
          <a:stretch>
            <a:fillRect/>
          </a:stretch>
        </p:blipFill>
        <p:spPr>
          <a:xfrm>
            <a:off x="2233038" y="2802515"/>
            <a:ext cx="596250" cy="596250"/>
          </a:xfrm>
          <a:prstGeom prst="rect">
            <a:avLst/>
          </a:prstGeom>
        </p:spPr>
      </p:pic>
      <p:sp>
        <p:nvSpPr>
          <p:cNvPr id="38" name="Прямоугольник 37"/>
          <p:cNvSpPr/>
          <p:nvPr/>
        </p:nvSpPr>
        <p:spPr>
          <a:xfrm>
            <a:off x="2368715" y="2880425"/>
            <a:ext cx="6890796" cy="584775"/>
          </a:xfrm>
          <a:prstGeom prst="rect">
            <a:avLst/>
          </a:prstGeom>
        </p:spPr>
        <p:txBody>
          <a:bodyPr wrap="square">
            <a:spAutoFit/>
          </a:bodyPr>
          <a:lstStyle/>
          <a:p>
            <a:pPr algn="ctr"/>
            <a:r>
              <a:rPr lang="ru-RU" sz="1600" b="1" dirty="0" smtClean="0">
                <a:solidFill>
                  <a:schemeClr val="bg1"/>
                </a:solidFill>
              </a:rPr>
              <a:t>ЧТО ТАКОЕ КРЕДИТНАЯ ИСТОРИЯ И ПОЧЕМУ ЕЕ НУЖНО БЕРЕЧЬ</a:t>
            </a:r>
          </a:p>
          <a:p>
            <a:pPr algn="ctr"/>
            <a:r>
              <a:rPr lang="ru-RU" sz="1600" b="1" dirty="0" smtClean="0">
                <a:solidFill>
                  <a:schemeClr val="bg1"/>
                </a:solidFill>
              </a:rPr>
              <a:t>СМОЛОДУ?</a:t>
            </a:r>
            <a:endParaRPr lang="ru-RU" sz="1600" b="1" dirty="0">
              <a:solidFill>
                <a:schemeClr val="bg1"/>
              </a:solidFill>
            </a:endParaRPr>
          </a:p>
        </p:txBody>
      </p:sp>
      <p:pic>
        <p:nvPicPr>
          <p:cNvPr id="39" name="Рисунок 38"/>
          <p:cNvPicPr>
            <a:picLocks noChangeAspect="1"/>
          </p:cNvPicPr>
          <p:nvPr/>
        </p:nvPicPr>
        <p:blipFill>
          <a:blip r:embed="rId6"/>
          <a:stretch>
            <a:fillRect/>
          </a:stretch>
        </p:blipFill>
        <p:spPr>
          <a:xfrm>
            <a:off x="2233038" y="3621031"/>
            <a:ext cx="596250" cy="596250"/>
          </a:xfrm>
          <a:prstGeom prst="rect">
            <a:avLst/>
          </a:prstGeom>
        </p:spPr>
      </p:pic>
      <p:sp>
        <p:nvSpPr>
          <p:cNvPr id="40" name="Прямоугольник 39"/>
          <p:cNvSpPr/>
          <p:nvPr/>
        </p:nvSpPr>
        <p:spPr>
          <a:xfrm>
            <a:off x="2341443" y="3722663"/>
            <a:ext cx="6890796" cy="338554"/>
          </a:xfrm>
          <a:prstGeom prst="rect">
            <a:avLst/>
          </a:prstGeom>
        </p:spPr>
        <p:txBody>
          <a:bodyPr wrap="square">
            <a:spAutoFit/>
          </a:bodyPr>
          <a:lstStyle/>
          <a:p>
            <a:pPr algn="ctr"/>
            <a:r>
              <a:rPr lang="ru-RU" sz="1600" b="1" dirty="0" smtClean="0">
                <a:solidFill>
                  <a:schemeClr val="bg1"/>
                </a:solidFill>
              </a:rPr>
              <a:t>ЧТО ДЕЛАТЬ, ЕСЛИ КРЕДИТ ЕСТЬ, А ДЕНЕГ ПЛАТИТЬ ЕГО НЕТ?</a:t>
            </a:r>
            <a:endParaRPr lang="ru-RU" sz="1600" b="1" dirty="0">
              <a:solidFill>
                <a:schemeClr val="bg1"/>
              </a:solidFill>
            </a:endParaRPr>
          </a:p>
        </p:txBody>
      </p:sp>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500" y="1068126"/>
            <a:ext cx="1611053" cy="1965941"/>
          </a:xfrm>
          <a:prstGeom prst="rect">
            <a:avLst/>
          </a:prstGeom>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00297">
            <a:off x="26653" y="237395"/>
            <a:ext cx="1598106" cy="1380066"/>
          </a:xfrm>
          <a:prstGeom prst="rect">
            <a:avLst/>
          </a:prstGeom>
        </p:spPr>
      </p:pic>
    </p:spTree>
    <p:extLst>
      <p:ext uri="{BB962C8B-B14F-4D97-AF65-F5344CB8AC3E}">
        <p14:creationId xmlns:p14="http://schemas.microsoft.com/office/powerpoint/2010/main" val="2478534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610"/>
            <a:ext cx="9144000" cy="5202113"/>
          </a:xfrm>
          <a:prstGeom prst="rect">
            <a:avLst/>
          </a:prstGeom>
        </p:spPr>
      </p:pic>
      <p:sp>
        <p:nvSpPr>
          <p:cNvPr id="2" name="Заголовок 1"/>
          <p:cNvSpPr>
            <a:spLocks noGrp="1"/>
          </p:cNvSpPr>
          <p:nvPr>
            <p:ph type="ctrTitle"/>
          </p:nvPr>
        </p:nvSpPr>
        <p:spPr>
          <a:xfrm>
            <a:off x="758839" y="-50703"/>
            <a:ext cx="7772400" cy="1102519"/>
          </a:xfrm>
        </p:spPr>
        <p:txBody>
          <a:bodyPr>
            <a:normAutofit/>
          </a:bodyPr>
          <a:lstStyle/>
          <a:p>
            <a:r>
              <a:rPr lang="ru-RU" b="1" dirty="0">
                <a:solidFill>
                  <a:schemeClr val="bg2">
                    <a:lumMod val="75000"/>
                  </a:schemeClr>
                </a:solidFill>
                <a:latin typeface="Harry Potter (Russian Version o" panose="02000000000000000000" pitchFamily="2" charset="0"/>
                <a:ea typeface="+mn-ea"/>
                <a:cs typeface="+mn-cs"/>
              </a:rPr>
              <a:t>СПАСИБО ЗА ВНИМАНИЕ!</a:t>
            </a:r>
          </a:p>
        </p:txBody>
      </p:sp>
      <p:pic>
        <p:nvPicPr>
          <p:cNvPr id="10" name="Рисунок 9"/>
          <p:cNvPicPr>
            <a:picLocks noChangeAspect="1"/>
          </p:cNvPicPr>
          <p:nvPr/>
        </p:nvPicPr>
        <p:blipFill>
          <a:blip r:embed="rId4"/>
          <a:stretch>
            <a:fillRect/>
          </a:stretch>
        </p:blipFill>
        <p:spPr>
          <a:xfrm>
            <a:off x="0" y="3176846"/>
            <a:ext cx="9144000" cy="1980000"/>
          </a:xfrm>
          <a:prstGeom prst="rect">
            <a:avLst/>
          </a:prstGeom>
        </p:spPr>
      </p:pic>
      <p:sp>
        <p:nvSpPr>
          <p:cNvPr id="17" name="Прямоугольник 16"/>
          <p:cNvSpPr/>
          <p:nvPr/>
        </p:nvSpPr>
        <p:spPr>
          <a:xfrm>
            <a:off x="3131840" y="4531506"/>
            <a:ext cx="2763057" cy="553998"/>
          </a:xfrm>
          <a:prstGeom prst="rect">
            <a:avLst/>
          </a:prstGeom>
        </p:spPr>
        <p:txBody>
          <a:bodyPr wrap="square">
            <a:spAutoFit/>
          </a:bodyPr>
          <a:lstStyle/>
          <a:p>
            <a:pPr algn="ctr"/>
            <a:r>
              <a:rPr lang="en-US" sz="1500" b="1" dirty="0">
                <a:solidFill>
                  <a:schemeClr val="bg1"/>
                </a:solidFill>
                <a:latin typeface="+mj-lt"/>
              </a:rPr>
              <a:t>Global Money Week</a:t>
            </a:r>
          </a:p>
          <a:p>
            <a:pPr algn="ctr"/>
            <a:r>
              <a:rPr lang="en-US" sz="1500" b="1" dirty="0">
                <a:solidFill>
                  <a:schemeClr val="bg1"/>
                </a:solidFill>
                <a:latin typeface="+mj-lt"/>
              </a:rPr>
              <a:t>2</a:t>
            </a:r>
            <a:r>
              <a:rPr lang="ru-RU" sz="1500" b="1" dirty="0" smtClean="0">
                <a:solidFill>
                  <a:schemeClr val="bg1"/>
                </a:solidFill>
                <a:latin typeface="+mj-lt"/>
              </a:rPr>
              <a:t>1-</a:t>
            </a:r>
            <a:r>
              <a:rPr lang="en-US" sz="1500" b="1" dirty="0" smtClean="0">
                <a:solidFill>
                  <a:schemeClr val="bg1"/>
                </a:solidFill>
                <a:latin typeface="+mj-lt"/>
              </a:rPr>
              <a:t>2</a:t>
            </a:r>
            <a:r>
              <a:rPr lang="ru-RU" sz="1500" b="1" dirty="0">
                <a:solidFill>
                  <a:schemeClr val="bg1"/>
                </a:solidFill>
                <a:latin typeface="+mj-lt"/>
              </a:rPr>
              <a:t>7</a:t>
            </a:r>
            <a:r>
              <a:rPr lang="en-US" sz="1500" b="1" dirty="0">
                <a:solidFill>
                  <a:schemeClr val="bg1"/>
                </a:solidFill>
                <a:latin typeface="+mj-lt"/>
              </a:rPr>
              <a:t> </a:t>
            </a:r>
            <a:r>
              <a:rPr lang="ru-RU" sz="1500" b="1" dirty="0">
                <a:solidFill>
                  <a:schemeClr val="bg1"/>
                </a:solidFill>
                <a:latin typeface="+mj-lt"/>
              </a:rPr>
              <a:t>марта 2022</a:t>
            </a:r>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30988">
            <a:off x="3648844" y="968364"/>
            <a:ext cx="1621125" cy="3497306"/>
          </a:xfrm>
          <a:prstGeom prst="rect">
            <a:avLst/>
          </a:prstGeom>
        </p:spPr>
      </p:pic>
      <p:pic>
        <p:nvPicPr>
          <p:cNvPr id="13" name="Рисунок 12"/>
          <p:cNvPicPr>
            <a:picLocks noChangeAspect="1"/>
          </p:cNvPicPr>
          <p:nvPr/>
        </p:nvPicPr>
        <p:blipFill>
          <a:blip r:embed="rId6"/>
          <a:stretch>
            <a:fillRect/>
          </a:stretch>
        </p:blipFill>
        <p:spPr>
          <a:xfrm>
            <a:off x="4819447" y="1641380"/>
            <a:ext cx="1186983" cy="995365"/>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4414" y="123479"/>
            <a:ext cx="935775" cy="604608"/>
          </a:xfrm>
          <a:prstGeom prst="rect">
            <a:avLst/>
          </a:prstGeom>
        </p:spPr>
      </p:pic>
      <p:grpSp>
        <p:nvGrpSpPr>
          <p:cNvPr id="12" name="Группа 11"/>
          <p:cNvGrpSpPr/>
          <p:nvPr/>
        </p:nvGrpSpPr>
        <p:grpSpPr>
          <a:xfrm>
            <a:off x="1558313" y="1707654"/>
            <a:ext cx="1206101" cy="646331"/>
            <a:chOff x="400375" y="3325934"/>
            <a:chExt cx="1206101" cy="646331"/>
          </a:xfrm>
        </p:grpSpPr>
        <p:pic>
          <p:nvPicPr>
            <p:cNvPr id="15" name="Рисунок 14"/>
            <p:cNvPicPr>
              <a:picLocks noChangeAspect="1"/>
            </p:cNvPicPr>
            <p:nvPr/>
          </p:nvPicPr>
          <p:blipFill>
            <a:blip r:embed="rId8"/>
            <a:stretch>
              <a:fillRect/>
            </a:stretch>
          </p:blipFill>
          <p:spPr>
            <a:xfrm>
              <a:off x="400375" y="3360324"/>
              <a:ext cx="1206101" cy="362081"/>
            </a:xfrm>
            <a:prstGeom prst="rect">
              <a:avLst/>
            </a:prstGeom>
          </p:spPr>
        </p:pic>
        <p:sp>
          <p:nvSpPr>
            <p:cNvPr id="16" name="Прямоугольник 15"/>
            <p:cNvSpPr/>
            <p:nvPr/>
          </p:nvSpPr>
          <p:spPr>
            <a:xfrm>
              <a:off x="759457" y="3325934"/>
              <a:ext cx="521297" cy="646331"/>
            </a:xfrm>
            <a:prstGeom prst="rect">
              <a:avLst/>
            </a:prstGeom>
          </p:spPr>
          <p:txBody>
            <a:bodyPr wrap="none">
              <a:spAutoFit/>
            </a:bodyPr>
            <a:lstStyle/>
            <a:p>
              <a:r>
                <a:rPr lang="ru-RU" sz="3600" b="1" dirty="0" smtClean="0">
                  <a:solidFill>
                    <a:schemeClr val="bg2">
                      <a:lumMod val="75000"/>
                    </a:schemeClr>
                  </a:solidFill>
                </a:rPr>
                <a:t>%</a:t>
              </a:r>
              <a:endParaRPr lang="ru-RU" sz="3600" b="1" dirty="0">
                <a:solidFill>
                  <a:schemeClr val="bg2">
                    <a:lumMod val="75000"/>
                  </a:schemeClr>
                </a:solidFill>
              </a:endParaRPr>
            </a:p>
          </p:txBody>
        </p:sp>
      </p:grpSp>
      <p:grpSp>
        <p:nvGrpSpPr>
          <p:cNvPr id="21" name="Группа 20"/>
          <p:cNvGrpSpPr/>
          <p:nvPr/>
        </p:nvGrpSpPr>
        <p:grpSpPr>
          <a:xfrm>
            <a:off x="6382797" y="1741870"/>
            <a:ext cx="1206101" cy="646331"/>
            <a:chOff x="400375" y="3325934"/>
            <a:chExt cx="1206101" cy="646331"/>
          </a:xfrm>
        </p:grpSpPr>
        <p:pic>
          <p:nvPicPr>
            <p:cNvPr id="22" name="Рисунок 21"/>
            <p:cNvPicPr>
              <a:picLocks noChangeAspect="1"/>
            </p:cNvPicPr>
            <p:nvPr/>
          </p:nvPicPr>
          <p:blipFill>
            <a:blip r:embed="rId8"/>
            <a:stretch>
              <a:fillRect/>
            </a:stretch>
          </p:blipFill>
          <p:spPr>
            <a:xfrm>
              <a:off x="400375" y="3360324"/>
              <a:ext cx="1206101" cy="362081"/>
            </a:xfrm>
            <a:prstGeom prst="rect">
              <a:avLst/>
            </a:prstGeom>
          </p:spPr>
        </p:pic>
        <p:sp>
          <p:nvSpPr>
            <p:cNvPr id="23" name="Прямоугольник 22"/>
            <p:cNvSpPr/>
            <p:nvPr/>
          </p:nvSpPr>
          <p:spPr>
            <a:xfrm>
              <a:off x="759457" y="3325934"/>
              <a:ext cx="521297" cy="646331"/>
            </a:xfrm>
            <a:prstGeom prst="rect">
              <a:avLst/>
            </a:prstGeom>
          </p:spPr>
          <p:txBody>
            <a:bodyPr wrap="none">
              <a:spAutoFit/>
            </a:bodyPr>
            <a:lstStyle/>
            <a:p>
              <a:r>
                <a:rPr lang="ru-RU" sz="3600" b="1" dirty="0" smtClean="0">
                  <a:solidFill>
                    <a:schemeClr val="bg2">
                      <a:lumMod val="75000"/>
                    </a:schemeClr>
                  </a:solidFill>
                </a:rPr>
                <a:t>%</a:t>
              </a:r>
              <a:endParaRPr lang="ru-RU" sz="3600" b="1" dirty="0">
                <a:solidFill>
                  <a:schemeClr val="bg2">
                    <a:lumMod val="75000"/>
                  </a:schemeClr>
                </a:solidFill>
              </a:endParaRPr>
            </a:p>
          </p:txBody>
        </p:sp>
      </p:grpSp>
      <p:pic>
        <p:nvPicPr>
          <p:cNvPr id="24" name="Рисунок 23"/>
          <p:cNvPicPr>
            <a:picLocks noChangeAspect="1"/>
          </p:cNvPicPr>
          <p:nvPr/>
        </p:nvPicPr>
        <p:blipFill>
          <a:blip r:embed="rId8"/>
          <a:stretch>
            <a:fillRect/>
          </a:stretch>
        </p:blipFill>
        <p:spPr>
          <a:xfrm>
            <a:off x="726864" y="2766215"/>
            <a:ext cx="1206101" cy="362081"/>
          </a:xfrm>
          <a:prstGeom prst="rect">
            <a:avLst/>
          </a:prstGeom>
        </p:spPr>
      </p:pic>
      <p:sp>
        <p:nvSpPr>
          <p:cNvPr id="25" name="Прямоугольник 24"/>
          <p:cNvSpPr/>
          <p:nvPr/>
        </p:nvSpPr>
        <p:spPr>
          <a:xfrm>
            <a:off x="1085946" y="2731825"/>
            <a:ext cx="521297" cy="646331"/>
          </a:xfrm>
          <a:prstGeom prst="rect">
            <a:avLst/>
          </a:prstGeom>
        </p:spPr>
        <p:txBody>
          <a:bodyPr wrap="none">
            <a:spAutoFit/>
          </a:bodyPr>
          <a:lstStyle/>
          <a:p>
            <a:r>
              <a:rPr lang="ru-RU" sz="3600" b="1" dirty="0" smtClean="0">
                <a:solidFill>
                  <a:schemeClr val="bg2">
                    <a:lumMod val="75000"/>
                  </a:schemeClr>
                </a:solidFill>
              </a:rPr>
              <a:t>%</a:t>
            </a:r>
            <a:endParaRPr lang="ru-RU" sz="3600" b="1" dirty="0">
              <a:solidFill>
                <a:schemeClr val="bg2">
                  <a:lumMod val="75000"/>
                </a:schemeClr>
              </a:solidFill>
            </a:endParaRPr>
          </a:p>
        </p:txBody>
      </p:sp>
      <p:pic>
        <p:nvPicPr>
          <p:cNvPr id="26" name="Рисунок 25"/>
          <p:cNvPicPr>
            <a:picLocks noChangeAspect="1"/>
          </p:cNvPicPr>
          <p:nvPr/>
        </p:nvPicPr>
        <p:blipFill>
          <a:blip r:embed="rId8"/>
          <a:stretch>
            <a:fillRect/>
          </a:stretch>
        </p:blipFill>
        <p:spPr>
          <a:xfrm>
            <a:off x="7147748" y="2802819"/>
            <a:ext cx="1206101" cy="362081"/>
          </a:xfrm>
          <a:prstGeom prst="rect">
            <a:avLst/>
          </a:prstGeom>
        </p:spPr>
      </p:pic>
      <p:sp>
        <p:nvSpPr>
          <p:cNvPr id="27" name="Прямоугольник 26"/>
          <p:cNvSpPr/>
          <p:nvPr/>
        </p:nvSpPr>
        <p:spPr>
          <a:xfrm>
            <a:off x="7506830" y="2768429"/>
            <a:ext cx="521297" cy="646331"/>
          </a:xfrm>
          <a:prstGeom prst="rect">
            <a:avLst/>
          </a:prstGeom>
        </p:spPr>
        <p:txBody>
          <a:bodyPr wrap="none">
            <a:spAutoFit/>
          </a:bodyPr>
          <a:lstStyle/>
          <a:p>
            <a:r>
              <a:rPr lang="ru-RU" sz="3600" b="1" dirty="0" smtClean="0">
                <a:solidFill>
                  <a:schemeClr val="bg2">
                    <a:lumMod val="75000"/>
                  </a:schemeClr>
                </a:solidFill>
              </a:rPr>
              <a:t>%</a:t>
            </a:r>
            <a:endParaRPr lang="ru-RU" sz="3600" b="1" dirty="0">
              <a:solidFill>
                <a:schemeClr val="bg2">
                  <a:lumMod val="75000"/>
                </a:schemeClr>
              </a:solidFill>
            </a:endParaRPr>
          </a:p>
        </p:txBody>
      </p:sp>
    </p:spTree>
    <p:extLst>
      <p:ext uri="{BB962C8B-B14F-4D97-AF65-F5344CB8AC3E}">
        <p14:creationId xmlns:p14="http://schemas.microsoft.com/office/powerpoint/2010/main" val="99725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3" y="0"/>
            <a:ext cx="9160103" cy="515026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875" y="1021423"/>
            <a:ext cx="2240514" cy="2649220"/>
          </a:xfrm>
          <a:prstGeom prst="rect">
            <a:avLst/>
          </a:prstGeom>
        </p:spPr>
      </p:pic>
      <p:pic>
        <p:nvPicPr>
          <p:cNvPr id="11" name="Рисунок 10"/>
          <p:cNvPicPr>
            <a:picLocks noChangeAspect="1"/>
          </p:cNvPicPr>
          <p:nvPr/>
        </p:nvPicPr>
        <p:blipFill rotWithShape="1">
          <a:blip r:embed="rId5" cstate="print">
            <a:extLst>
              <a:ext uri="{28A0092B-C50C-407E-A947-70E740481C1C}">
                <a14:useLocalDpi xmlns:a14="http://schemas.microsoft.com/office/drawing/2010/main" val="0"/>
              </a:ext>
            </a:extLst>
          </a:blip>
          <a:srcRect b="23419"/>
          <a:stretch/>
        </p:blipFill>
        <p:spPr>
          <a:xfrm>
            <a:off x="2905529" y="1857148"/>
            <a:ext cx="2970592" cy="2371195"/>
          </a:xfrm>
          <a:prstGeom prst="rect">
            <a:avLst/>
          </a:prstGeom>
        </p:spPr>
      </p:pic>
      <p:sp>
        <p:nvSpPr>
          <p:cNvPr id="6" name="Прямоугольник 5"/>
          <p:cNvSpPr/>
          <p:nvPr/>
        </p:nvSpPr>
        <p:spPr>
          <a:xfrm>
            <a:off x="2034057" y="192374"/>
            <a:ext cx="4738796" cy="769441"/>
          </a:xfrm>
          <a:prstGeom prst="rect">
            <a:avLst/>
          </a:prstGeom>
        </p:spPr>
        <p:txBody>
          <a:bodyPr wrap="square">
            <a:spAutoFit/>
          </a:bodyPr>
          <a:lstStyle/>
          <a:p>
            <a:pPr algn="ctr"/>
            <a:r>
              <a:rPr lang="ru-RU" sz="4400" b="1" dirty="0" smtClean="0">
                <a:solidFill>
                  <a:schemeClr val="bg2">
                    <a:lumMod val="75000"/>
                  </a:schemeClr>
                </a:solidFill>
                <a:latin typeface="Harry Potter (Russian Version o" panose="02000000000000000000" pitchFamily="2" charset="0"/>
              </a:rPr>
              <a:t>ЧТО ТАКОЕ КРЕДИТ?</a:t>
            </a:r>
            <a:endParaRPr lang="ru-RU" sz="4400" dirty="0"/>
          </a:p>
        </p:txBody>
      </p:sp>
      <p:sp>
        <p:nvSpPr>
          <p:cNvPr id="20" name="Прямоугольник 19"/>
          <p:cNvSpPr/>
          <p:nvPr/>
        </p:nvSpPr>
        <p:spPr>
          <a:xfrm>
            <a:off x="3718069" y="3190583"/>
            <a:ext cx="1314591" cy="353943"/>
          </a:xfrm>
          <a:prstGeom prst="rect">
            <a:avLst/>
          </a:prstGeom>
        </p:spPr>
        <p:txBody>
          <a:bodyPr wrap="none">
            <a:spAutoFit/>
          </a:bodyPr>
          <a:lstStyle/>
          <a:p>
            <a:pPr algn="ctr"/>
            <a:r>
              <a:rPr lang="ru-RU" sz="1700" b="1" dirty="0">
                <a:solidFill>
                  <a:srgbClr val="112B4B"/>
                </a:solidFill>
                <a:latin typeface="+mj-lt"/>
              </a:rPr>
              <a:t>СРОЧНОСТЬ</a:t>
            </a:r>
          </a:p>
        </p:txBody>
      </p:sp>
      <p:sp>
        <p:nvSpPr>
          <p:cNvPr id="21" name="Прямоугольник 20"/>
          <p:cNvSpPr/>
          <p:nvPr/>
        </p:nvSpPr>
        <p:spPr>
          <a:xfrm>
            <a:off x="3553035" y="2107384"/>
            <a:ext cx="1635448" cy="353943"/>
          </a:xfrm>
          <a:prstGeom prst="rect">
            <a:avLst/>
          </a:prstGeom>
        </p:spPr>
        <p:txBody>
          <a:bodyPr wrap="none">
            <a:spAutoFit/>
          </a:bodyPr>
          <a:lstStyle/>
          <a:p>
            <a:pPr algn="ctr"/>
            <a:r>
              <a:rPr lang="ru-RU" sz="1700" b="1" dirty="0">
                <a:solidFill>
                  <a:srgbClr val="112B4B"/>
                </a:solidFill>
                <a:latin typeface="+mj-lt"/>
              </a:rPr>
              <a:t>ВОЗВРАТНОСТЬ</a:t>
            </a:r>
          </a:p>
        </p:txBody>
      </p:sp>
      <p:sp>
        <p:nvSpPr>
          <p:cNvPr id="22" name="Прямоугольник 21"/>
          <p:cNvSpPr/>
          <p:nvPr/>
        </p:nvSpPr>
        <p:spPr>
          <a:xfrm>
            <a:off x="3700469" y="2633380"/>
            <a:ext cx="1312732" cy="353943"/>
          </a:xfrm>
          <a:prstGeom prst="rect">
            <a:avLst/>
          </a:prstGeom>
        </p:spPr>
        <p:txBody>
          <a:bodyPr wrap="none">
            <a:spAutoFit/>
          </a:bodyPr>
          <a:lstStyle/>
          <a:p>
            <a:pPr algn="ctr"/>
            <a:r>
              <a:rPr lang="ru-RU" sz="1700" b="1" dirty="0">
                <a:solidFill>
                  <a:srgbClr val="112B4B"/>
                </a:solidFill>
                <a:latin typeface="+mj-lt"/>
              </a:rPr>
              <a:t>ПЛАТНОСТЬ</a:t>
            </a:r>
          </a:p>
        </p:txBody>
      </p:sp>
      <p:sp>
        <p:nvSpPr>
          <p:cNvPr id="15" name="Прямоугольник 14"/>
          <p:cNvSpPr/>
          <p:nvPr/>
        </p:nvSpPr>
        <p:spPr>
          <a:xfrm>
            <a:off x="1306538" y="1584888"/>
            <a:ext cx="604272" cy="307777"/>
          </a:xfrm>
          <a:prstGeom prst="rect">
            <a:avLst/>
          </a:prstGeom>
        </p:spPr>
        <p:txBody>
          <a:bodyPr wrap="square">
            <a:spAutoFit/>
          </a:bodyPr>
          <a:lstStyle/>
          <a:p>
            <a:r>
              <a:rPr lang="ru-RU" sz="1400" b="1" dirty="0" smtClean="0">
                <a:latin typeface="+mj-lt"/>
              </a:rPr>
              <a:t>БАНК</a:t>
            </a:r>
            <a:endParaRPr lang="ru-RU" sz="1400" dirty="0">
              <a:latin typeface="+mj-lt"/>
            </a:endParaRPr>
          </a:p>
        </p:txBody>
      </p:sp>
      <p:sp>
        <p:nvSpPr>
          <p:cNvPr id="18" name="TextBox 17"/>
          <p:cNvSpPr txBox="1"/>
          <p:nvPr/>
        </p:nvSpPr>
        <p:spPr>
          <a:xfrm>
            <a:off x="807833" y="4222262"/>
            <a:ext cx="7573442" cy="923330"/>
          </a:xfrm>
          <a:prstGeom prst="rect">
            <a:avLst/>
          </a:prstGeom>
          <a:noFill/>
        </p:spPr>
        <p:txBody>
          <a:bodyPr wrap="square" rtlCol="0">
            <a:spAutoFit/>
          </a:bodyPr>
          <a:lstStyle/>
          <a:p>
            <a:pPr algn="ctr"/>
            <a:r>
              <a:rPr lang="ru-RU" dirty="0" smtClean="0">
                <a:solidFill>
                  <a:schemeClr val="bg2">
                    <a:lumMod val="75000"/>
                  </a:schemeClr>
                </a:solidFill>
              </a:rPr>
              <a:t>Кредит </a:t>
            </a:r>
            <a:r>
              <a:rPr lang="ru-RU" dirty="0">
                <a:solidFill>
                  <a:schemeClr val="bg2">
                    <a:lumMod val="75000"/>
                  </a:schemeClr>
                </a:solidFill>
              </a:rPr>
              <a:t>— </a:t>
            </a:r>
            <a:r>
              <a:rPr lang="ru-RU" dirty="0" smtClean="0">
                <a:solidFill>
                  <a:schemeClr val="bg2">
                    <a:lumMod val="75000"/>
                  </a:schemeClr>
                </a:solidFill>
              </a:rPr>
              <a:t> это </a:t>
            </a:r>
            <a:r>
              <a:rPr lang="ru-RU" dirty="0">
                <a:solidFill>
                  <a:schemeClr val="bg2">
                    <a:lumMod val="75000"/>
                  </a:schemeClr>
                </a:solidFill>
              </a:rPr>
              <a:t>денежные средства, предоставленные банком другому лицу </a:t>
            </a:r>
            <a:r>
              <a:rPr lang="ru-RU" dirty="0" smtClean="0">
                <a:solidFill>
                  <a:schemeClr val="bg2">
                    <a:lumMod val="75000"/>
                  </a:schemeClr>
                </a:solidFill>
              </a:rPr>
              <a:t> </a:t>
            </a:r>
            <a:r>
              <a:rPr lang="ru-RU" dirty="0">
                <a:solidFill>
                  <a:schemeClr val="bg2">
                    <a:lumMod val="75000"/>
                  </a:schemeClr>
                </a:solidFill>
              </a:rPr>
              <a:t>на определенный срок и за установленную </a:t>
            </a:r>
            <a:r>
              <a:rPr lang="ru-RU" dirty="0" smtClean="0">
                <a:solidFill>
                  <a:schemeClr val="bg2">
                    <a:lumMod val="75000"/>
                  </a:schemeClr>
                </a:solidFill>
              </a:rPr>
              <a:t>плату </a:t>
            </a:r>
            <a:endParaRPr lang="en-US" dirty="0">
              <a:solidFill>
                <a:schemeClr val="bg2">
                  <a:lumMod val="75000"/>
                </a:schemeClr>
              </a:solidFill>
            </a:endParaRPr>
          </a:p>
          <a:p>
            <a:pPr algn="ctr"/>
            <a:endParaRPr lang="ru-RU" dirty="0">
              <a:solidFill>
                <a:schemeClr val="accent6">
                  <a:lumMod val="75000"/>
                </a:schemeClr>
              </a:solidFill>
            </a:endParaRPr>
          </a:p>
        </p:txBody>
      </p:sp>
      <p:pic>
        <p:nvPicPr>
          <p:cNvPr id="16" name="Рисунок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05230">
            <a:off x="3523883" y="873143"/>
            <a:ext cx="1597046" cy="1212730"/>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8544" y="3897131"/>
            <a:ext cx="309771" cy="139897"/>
          </a:xfrm>
          <a:prstGeom prst="rect">
            <a:avLst/>
          </a:prstGeom>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5308" y="3194719"/>
            <a:ext cx="152151" cy="176920"/>
          </a:xfrm>
          <a:prstGeom prst="rect">
            <a:avLst/>
          </a:prstGeom>
        </p:spPr>
      </p:pic>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082" y="2987962"/>
            <a:ext cx="1119195" cy="913121"/>
          </a:xfrm>
          <a:prstGeom prst="rect">
            <a:avLst/>
          </a:prstGeom>
        </p:spPr>
      </p:pic>
      <p:pic>
        <p:nvPicPr>
          <p:cNvPr id="25" name="Рисунок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63422" y="134895"/>
            <a:ext cx="938622" cy="606447"/>
          </a:xfrm>
          <a:prstGeom prst="rect">
            <a:avLst/>
          </a:prstGeom>
        </p:spPr>
      </p:pic>
      <p:pic>
        <p:nvPicPr>
          <p:cNvPr id="3" name="Рисунок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40564" y="1173030"/>
            <a:ext cx="1628182" cy="2596941"/>
          </a:xfrm>
          <a:prstGeom prst="rect">
            <a:avLst/>
          </a:prstGeom>
        </p:spPr>
      </p:pic>
      <p:pic>
        <p:nvPicPr>
          <p:cNvPr id="23" name="Рисунок 22"/>
          <p:cNvPicPr>
            <a:picLocks noChangeAspect="1"/>
          </p:cNvPicPr>
          <p:nvPr/>
        </p:nvPicPr>
        <p:blipFill>
          <a:blip r:embed="rId12"/>
          <a:stretch>
            <a:fillRect/>
          </a:stretch>
        </p:blipFill>
        <p:spPr>
          <a:xfrm flipH="1">
            <a:off x="7583306" y="1892665"/>
            <a:ext cx="1440159" cy="1975660"/>
          </a:xfrm>
          <a:prstGeom prst="rect">
            <a:avLst/>
          </a:prstGeom>
        </p:spPr>
      </p:pic>
      <p:pic>
        <p:nvPicPr>
          <p:cNvPr id="9" name="Рисунок 8"/>
          <p:cNvPicPr>
            <a:picLocks noChangeAspect="1"/>
          </p:cNvPicPr>
          <p:nvPr/>
        </p:nvPicPr>
        <p:blipFill>
          <a:blip r:embed="rId13"/>
          <a:stretch>
            <a:fillRect/>
          </a:stretch>
        </p:blipFill>
        <p:spPr>
          <a:xfrm flipH="1">
            <a:off x="7383812" y="2437425"/>
            <a:ext cx="1454213" cy="1736134"/>
          </a:xfrm>
          <a:prstGeom prst="rect">
            <a:avLst/>
          </a:prstGeom>
        </p:spPr>
      </p:pic>
      <p:sp>
        <p:nvSpPr>
          <p:cNvPr id="24" name="Скругленный прямоугольник 23"/>
          <p:cNvSpPr/>
          <p:nvPr/>
        </p:nvSpPr>
        <p:spPr>
          <a:xfrm>
            <a:off x="807833" y="4221555"/>
            <a:ext cx="7573441" cy="665891"/>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831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000"/>
            <a:ext cx="9144000" cy="5190500"/>
          </a:xfrm>
          <a:prstGeom prst="rect">
            <a:avLst/>
          </a:prstGeom>
        </p:spPr>
      </p:pic>
      <p:sp>
        <p:nvSpPr>
          <p:cNvPr id="6" name="Прямоугольник 5"/>
          <p:cNvSpPr/>
          <p:nvPr/>
        </p:nvSpPr>
        <p:spPr>
          <a:xfrm>
            <a:off x="1961183" y="145803"/>
            <a:ext cx="5366423" cy="784830"/>
          </a:xfrm>
          <a:prstGeom prst="rect">
            <a:avLst/>
          </a:prstGeom>
        </p:spPr>
        <p:txBody>
          <a:bodyPr wrap="square">
            <a:spAutoFit/>
          </a:bodyPr>
          <a:lstStyle/>
          <a:p>
            <a:pPr algn="ctr"/>
            <a:r>
              <a:rPr lang="ru-RU" sz="4500" b="1" dirty="0" smtClean="0">
                <a:solidFill>
                  <a:schemeClr val="bg2">
                    <a:lumMod val="75000"/>
                  </a:schemeClr>
                </a:solidFill>
                <a:latin typeface="Franklin Gothic Demi Cond" panose="020B0706030402020204" pitchFamily="34" charset="0"/>
              </a:rPr>
              <a:t>П</a:t>
            </a:r>
            <a:r>
              <a:rPr lang="ru-RU" sz="4400" b="1" dirty="0" smtClean="0">
                <a:solidFill>
                  <a:schemeClr val="bg2">
                    <a:lumMod val="75000"/>
                  </a:schemeClr>
                </a:solidFill>
                <a:latin typeface="Harry Potter (Russian Version o" panose="02000000000000000000" pitchFamily="2" charset="0"/>
              </a:rPr>
              <a:t>ЛАТЕЖИ ПО КРЕДИТУ</a:t>
            </a:r>
            <a:endParaRPr lang="ru-RU" sz="4400" dirty="0"/>
          </a:p>
        </p:txBody>
      </p:sp>
      <p:grpSp>
        <p:nvGrpSpPr>
          <p:cNvPr id="12" name="Группа 11"/>
          <p:cNvGrpSpPr/>
          <p:nvPr/>
        </p:nvGrpSpPr>
        <p:grpSpPr>
          <a:xfrm>
            <a:off x="1979712" y="2146354"/>
            <a:ext cx="5521031" cy="1877557"/>
            <a:chOff x="1966659" y="2147448"/>
            <a:chExt cx="5521031" cy="1877557"/>
          </a:xfrm>
        </p:grpSpPr>
        <p:sp>
          <p:nvSpPr>
            <p:cNvPr id="9" name="Плюс 8"/>
            <p:cNvSpPr/>
            <p:nvPr/>
          </p:nvSpPr>
          <p:spPr>
            <a:xfrm>
              <a:off x="3566197" y="2703096"/>
              <a:ext cx="379804" cy="43204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Равно 12"/>
            <p:cNvSpPr/>
            <p:nvPr/>
          </p:nvSpPr>
          <p:spPr>
            <a:xfrm>
              <a:off x="5572865" y="2735176"/>
              <a:ext cx="284623" cy="367887"/>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11" name="Группа 10"/>
            <p:cNvGrpSpPr/>
            <p:nvPr/>
          </p:nvGrpSpPr>
          <p:grpSpPr>
            <a:xfrm>
              <a:off x="1966659" y="2147448"/>
              <a:ext cx="5521031" cy="1877557"/>
              <a:chOff x="1966659" y="2147448"/>
              <a:chExt cx="5521031" cy="1877557"/>
            </a:xfrm>
          </p:grpSpPr>
          <p:pic>
            <p:nvPicPr>
              <p:cNvPr id="28" name="Рисунок 27"/>
              <p:cNvPicPr>
                <a:picLocks noChangeAspect="1"/>
              </p:cNvPicPr>
              <p:nvPr/>
            </p:nvPicPr>
            <p:blipFill>
              <a:blip r:embed="rId4"/>
              <a:stretch>
                <a:fillRect/>
              </a:stretch>
            </p:blipFill>
            <p:spPr>
              <a:xfrm>
                <a:off x="1966659" y="2147448"/>
                <a:ext cx="1615079" cy="1876103"/>
              </a:xfrm>
              <a:prstGeom prst="rect">
                <a:avLst/>
              </a:prstGeom>
            </p:spPr>
          </p:pic>
          <p:pic>
            <p:nvPicPr>
              <p:cNvPr id="27" name="Рисунок 26"/>
              <p:cNvPicPr>
                <a:picLocks noChangeAspect="1"/>
              </p:cNvPicPr>
              <p:nvPr/>
            </p:nvPicPr>
            <p:blipFill>
              <a:blip r:embed="rId4"/>
              <a:stretch>
                <a:fillRect/>
              </a:stretch>
            </p:blipFill>
            <p:spPr>
              <a:xfrm>
                <a:off x="3959490" y="2147448"/>
                <a:ext cx="1615079" cy="1876103"/>
              </a:xfrm>
              <a:prstGeom prst="rect">
                <a:avLst/>
              </a:prstGeom>
            </p:spPr>
          </p:pic>
          <p:pic>
            <p:nvPicPr>
              <p:cNvPr id="26" name="Рисунок 25"/>
              <p:cNvPicPr>
                <a:picLocks noChangeAspect="1"/>
              </p:cNvPicPr>
              <p:nvPr/>
            </p:nvPicPr>
            <p:blipFill>
              <a:blip r:embed="rId4"/>
              <a:stretch>
                <a:fillRect/>
              </a:stretch>
            </p:blipFill>
            <p:spPr>
              <a:xfrm>
                <a:off x="5872611" y="2148902"/>
                <a:ext cx="1615079" cy="1876103"/>
              </a:xfrm>
              <a:prstGeom prst="rect">
                <a:avLst/>
              </a:prstGeom>
            </p:spPr>
          </p:pic>
          <p:sp>
            <p:nvSpPr>
              <p:cNvPr id="15" name="Прямоугольник 14"/>
              <p:cNvSpPr/>
              <p:nvPr/>
            </p:nvSpPr>
            <p:spPr>
              <a:xfrm>
                <a:off x="2158005" y="2656758"/>
                <a:ext cx="1178528" cy="646331"/>
              </a:xfrm>
              <a:prstGeom prst="rect">
                <a:avLst/>
              </a:prstGeom>
            </p:spPr>
            <p:txBody>
              <a:bodyPr wrap="none">
                <a:spAutoFit/>
              </a:bodyPr>
              <a:lstStyle/>
              <a:p>
                <a:pPr lvl="0" algn="ctr"/>
                <a:r>
                  <a:rPr lang="ru-RU" b="1" dirty="0" smtClean="0">
                    <a:solidFill>
                      <a:schemeClr val="tx2"/>
                    </a:solidFill>
                    <a:latin typeface="+mj-lt"/>
                  </a:rPr>
                  <a:t>Основной</a:t>
                </a:r>
                <a:endParaRPr lang="en-US" b="1" dirty="0" smtClean="0">
                  <a:solidFill>
                    <a:schemeClr val="tx2"/>
                  </a:solidFill>
                  <a:latin typeface="+mj-lt"/>
                </a:endParaRPr>
              </a:p>
              <a:p>
                <a:pPr lvl="0" algn="ctr"/>
                <a:r>
                  <a:rPr lang="ru-RU" b="1" dirty="0" smtClean="0">
                    <a:solidFill>
                      <a:schemeClr val="tx2"/>
                    </a:solidFill>
                    <a:latin typeface="+mj-lt"/>
                  </a:rPr>
                  <a:t> </a:t>
                </a:r>
                <a:r>
                  <a:rPr lang="ru-RU" b="1" dirty="0">
                    <a:solidFill>
                      <a:schemeClr val="tx2"/>
                    </a:solidFill>
                    <a:latin typeface="+mj-lt"/>
                  </a:rPr>
                  <a:t>долг</a:t>
                </a:r>
              </a:p>
            </p:txBody>
          </p:sp>
          <p:sp>
            <p:nvSpPr>
              <p:cNvPr id="18" name="Прямоугольник 17"/>
              <p:cNvSpPr/>
              <p:nvPr/>
            </p:nvSpPr>
            <p:spPr>
              <a:xfrm>
                <a:off x="4157462" y="2696122"/>
                <a:ext cx="1269442" cy="369332"/>
              </a:xfrm>
              <a:prstGeom prst="rect">
                <a:avLst/>
              </a:prstGeom>
            </p:spPr>
            <p:txBody>
              <a:bodyPr wrap="square">
                <a:spAutoFit/>
              </a:bodyPr>
              <a:lstStyle/>
              <a:p>
                <a:pPr lvl="0"/>
                <a:r>
                  <a:rPr lang="ru-RU" b="1" dirty="0">
                    <a:solidFill>
                      <a:schemeClr val="tx2"/>
                    </a:solidFill>
                    <a:latin typeface="+mj-lt"/>
                  </a:rPr>
                  <a:t>Проценты</a:t>
                </a:r>
              </a:p>
            </p:txBody>
          </p:sp>
          <p:sp>
            <p:nvSpPr>
              <p:cNvPr id="19" name="Прямоугольник 18"/>
              <p:cNvSpPr/>
              <p:nvPr/>
            </p:nvSpPr>
            <p:spPr>
              <a:xfrm>
                <a:off x="6154207" y="2684208"/>
                <a:ext cx="1063881" cy="369332"/>
              </a:xfrm>
              <a:prstGeom prst="rect">
                <a:avLst/>
              </a:prstGeom>
            </p:spPr>
            <p:txBody>
              <a:bodyPr wrap="none">
                <a:spAutoFit/>
              </a:bodyPr>
              <a:lstStyle/>
              <a:p>
                <a:pPr lvl="0"/>
                <a:r>
                  <a:rPr lang="ru-RU" b="1" dirty="0">
                    <a:solidFill>
                      <a:schemeClr val="tx2"/>
                    </a:solidFill>
                    <a:latin typeface="+mj-lt"/>
                  </a:rPr>
                  <a:t>Платежи</a:t>
                </a:r>
              </a:p>
            </p:txBody>
          </p:sp>
          <p:sp>
            <p:nvSpPr>
              <p:cNvPr id="20" name="Блок-схема: узел 19"/>
              <p:cNvSpPr/>
              <p:nvPr/>
            </p:nvSpPr>
            <p:spPr>
              <a:xfrm>
                <a:off x="2058284" y="2179064"/>
                <a:ext cx="1394950" cy="1389402"/>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узел 20"/>
              <p:cNvSpPr/>
              <p:nvPr/>
            </p:nvSpPr>
            <p:spPr>
              <a:xfrm>
                <a:off x="4065375" y="2199663"/>
                <a:ext cx="1394950" cy="1389402"/>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узел 21"/>
              <p:cNvSpPr/>
              <p:nvPr/>
            </p:nvSpPr>
            <p:spPr>
              <a:xfrm>
                <a:off x="5969099" y="2210368"/>
                <a:ext cx="1394950" cy="1389402"/>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2" name="Прямоугольник 1"/>
          <p:cNvSpPr/>
          <p:nvPr/>
        </p:nvSpPr>
        <p:spPr>
          <a:xfrm>
            <a:off x="1229257" y="4254271"/>
            <a:ext cx="6660246" cy="646331"/>
          </a:xfrm>
          <a:prstGeom prst="rect">
            <a:avLst/>
          </a:prstGeom>
        </p:spPr>
        <p:txBody>
          <a:bodyPr wrap="square">
            <a:spAutoFit/>
          </a:bodyPr>
          <a:lstStyle/>
          <a:p>
            <a:pPr algn="ctr"/>
            <a:r>
              <a:rPr lang="ru-RU" dirty="0">
                <a:solidFill>
                  <a:schemeClr val="bg2">
                    <a:lumMod val="75000"/>
                  </a:schemeClr>
                </a:solidFill>
              </a:rPr>
              <a:t>Проценты по кредиту — это деньги, которые нужно заплатить банку за пользование его </a:t>
            </a:r>
            <a:r>
              <a:rPr lang="ru-RU" dirty="0" smtClean="0">
                <a:solidFill>
                  <a:schemeClr val="bg2">
                    <a:lumMod val="75000"/>
                  </a:schemeClr>
                </a:solidFill>
              </a:rPr>
              <a:t>деньгами</a:t>
            </a:r>
            <a:endParaRPr lang="ru-RU" dirty="0">
              <a:solidFill>
                <a:schemeClr val="bg2">
                  <a:lumMod val="75000"/>
                </a:schemeClr>
              </a:solidFill>
            </a:endParaRPr>
          </a:p>
        </p:txBody>
      </p:sp>
      <p:sp>
        <p:nvSpPr>
          <p:cNvPr id="23" name="Скругленный прямоугольник 22"/>
          <p:cNvSpPr/>
          <p:nvPr/>
        </p:nvSpPr>
        <p:spPr>
          <a:xfrm>
            <a:off x="1331640" y="4264341"/>
            <a:ext cx="6505203" cy="665891"/>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Молния 16"/>
          <p:cNvSpPr/>
          <p:nvPr/>
        </p:nvSpPr>
        <p:spPr>
          <a:xfrm rot="1665776">
            <a:off x="3499110" y="1636327"/>
            <a:ext cx="344546" cy="497093"/>
          </a:xfrm>
          <a:prstGeom prst="lightningBol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801384" y="1166848"/>
            <a:ext cx="2045560" cy="369332"/>
          </a:xfrm>
          <a:prstGeom prst="rect">
            <a:avLst/>
          </a:prstGeom>
        </p:spPr>
        <p:txBody>
          <a:bodyPr wrap="none">
            <a:spAutoFit/>
          </a:bodyPr>
          <a:lstStyle/>
          <a:p>
            <a:r>
              <a:rPr lang="ru-RU" b="1" dirty="0" smtClean="0">
                <a:solidFill>
                  <a:schemeClr val="bg2">
                    <a:lumMod val="75000"/>
                  </a:schemeClr>
                </a:solidFill>
              </a:rPr>
              <a:t>% фиксированный</a:t>
            </a:r>
            <a:endParaRPr lang="ru-RU" dirty="0">
              <a:solidFill>
                <a:schemeClr val="bg2">
                  <a:lumMod val="75000"/>
                </a:schemeClr>
              </a:solidFill>
            </a:endParaRPr>
          </a:p>
        </p:txBody>
      </p:sp>
      <p:sp>
        <p:nvSpPr>
          <p:cNvPr id="25" name="Прямоугольник 24"/>
          <p:cNvSpPr/>
          <p:nvPr/>
        </p:nvSpPr>
        <p:spPr>
          <a:xfrm>
            <a:off x="3821539" y="1584867"/>
            <a:ext cx="1824204" cy="369332"/>
          </a:xfrm>
          <a:prstGeom prst="rect">
            <a:avLst/>
          </a:prstGeom>
        </p:spPr>
        <p:txBody>
          <a:bodyPr wrap="square">
            <a:spAutoFit/>
          </a:bodyPr>
          <a:lstStyle/>
          <a:p>
            <a:r>
              <a:rPr lang="ru-RU" b="1" dirty="0" smtClean="0">
                <a:solidFill>
                  <a:schemeClr val="bg2">
                    <a:lumMod val="75000"/>
                  </a:schemeClr>
                </a:solidFill>
              </a:rPr>
              <a:t>% переменный</a:t>
            </a:r>
            <a:endParaRPr lang="ru-RU" dirty="0">
              <a:solidFill>
                <a:schemeClr val="bg2">
                  <a:lumMod val="75000"/>
                </a:schemeClr>
              </a:solidFill>
            </a:endParaRPr>
          </a:p>
        </p:txBody>
      </p:sp>
      <p:sp>
        <p:nvSpPr>
          <p:cNvPr id="30" name="Молния 29"/>
          <p:cNvSpPr/>
          <p:nvPr/>
        </p:nvSpPr>
        <p:spPr>
          <a:xfrm rot="1665776">
            <a:off x="3476695" y="1035242"/>
            <a:ext cx="344546" cy="497093"/>
          </a:xfrm>
          <a:prstGeom prst="lightningBol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5" y="842711"/>
            <a:ext cx="2114594" cy="3180840"/>
          </a:xfrm>
          <a:prstGeom prst="rect">
            <a:avLst/>
          </a:prstGeom>
        </p:spPr>
      </p:pic>
      <p:pic>
        <p:nvPicPr>
          <p:cNvPr id="31" name="Рисунок 30"/>
          <p:cNvPicPr>
            <a:picLocks noChangeAspect="1"/>
          </p:cNvPicPr>
          <p:nvPr/>
        </p:nvPicPr>
        <p:blipFill>
          <a:blip r:embed="rId6"/>
          <a:stretch>
            <a:fillRect/>
          </a:stretch>
        </p:blipFill>
        <p:spPr>
          <a:xfrm>
            <a:off x="6290079" y="1129276"/>
            <a:ext cx="840232" cy="1255627"/>
          </a:xfrm>
          <a:prstGeom prst="rect">
            <a:avLst/>
          </a:prstGeom>
        </p:spPr>
      </p:pic>
      <p:pic>
        <p:nvPicPr>
          <p:cNvPr id="33" name="Рисунок 32"/>
          <p:cNvPicPr>
            <a:picLocks noChangeAspect="1"/>
          </p:cNvPicPr>
          <p:nvPr/>
        </p:nvPicPr>
        <p:blipFill>
          <a:blip r:embed="rId7"/>
          <a:stretch>
            <a:fillRect/>
          </a:stretch>
        </p:blipFill>
        <p:spPr>
          <a:xfrm flipH="1">
            <a:off x="7480454" y="1398129"/>
            <a:ext cx="1870219" cy="2565631"/>
          </a:xfrm>
          <a:prstGeom prst="rect">
            <a:avLst/>
          </a:prstGeom>
        </p:spPr>
      </p:pic>
      <p:pic>
        <p:nvPicPr>
          <p:cNvPr id="29" name="Рисунок 28"/>
          <p:cNvPicPr>
            <a:picLocks noChangeAspect="1"/>
          </p:cNvPicPr>
          <p:nvPr/>
        </p:nvPicPr>
        <p:blipFill>
          <a:blip r:embed="rId8"/>
          <a:stretch>
            <a:fillRect/>
          </a:stretch>
        </p:blipFill>
        <p:spPr>
          <a:xfrm flipH="1">
            <a:off x="7422333" y="2202692"/>
            <a:ext cx="1577110" cy="2102813"/>
          </a:xfrm>
          <a:prstGeom prst="rect">
            <a:avLst/>
          </a:prstGeom>
        </p:spPr>
      </p:pic>
      <p:pic>
        <p:nvPicPr>
          <p:cNvPr id="34" name="Рисунок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28384" y="123479"/>
            <a:ext cx="921806" cy="595582"/>
          </a:xfrm>
          <a:prstGeom prst="rect">
            <a:avLst/>
          </a:prstGeom>
        </p:spPr>
      </p:pic>
    </p:spTree>
    <p:extLst>
      <p:ext uri="{BB962C8B-B14F-4D97-AF65-F5344CB8AC3E}">
        <p14:creationId xmlns:p14="http://schemas.microsoft.com/office/powerpoint/2010/main" val="368083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4"/>
            <a:ext cx="9152794" cy="5143500"/>
          </a:xfrm>
          <a:prstGeom prst="rect">
            <a:avLst/>
          </a:prstGeom>
          <a:solidFill>
            <a:schemeClr val="bg1"/>
          </a:solidFill>
        </p:spPr>
      </p:pic>
      <p:pic>
        <p:nvPicPr>
          <p:cNvPr id="34" name="Рисунок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935" y="2100337"/>
            <a:ext cx="2099643" cy="1452610"/>
          </a:xfrm>
          <a:prstGeom prst="rect">
            <a:avLst/>
          </a:prstGeom>
        </p:spPr>
      </p:pic>
      <p:pic>
        <p:nvPicPr>
          <p:cNvPr id="33" name="Рисунок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421" y="949357"/>
            <a:ext cx="2099643" cy="1452610"/>
          </a:xfrm>
          <a:prstGeom prst="rect">
            <a:avLst/>
          </a:prstGeom>
        </p:spPr>
      </p:pic>
      <p:pic>
        <p:nvPicPr>
          <p:cNvPr id="32" name="Рисунок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86619">
            <a:off x="645593" y="2404649"/>
            <a:ext cx="2099643" cy="1452610"/>
          </a:xfrm>
          <a:prstGeom prst="rect">
            <a:avLst/>
          </a:prstGeom>
        </p:spPr>
      </p:pic>
      <p:sp>
        <p:nvSpPr>
          <p:cNvPr id="6" name="Прямоугольник 5"/>
          <p:cNvSpPr/>
          <p:nvPr/>
        </p:nvSpPr>
        <p:spPr>
          <a:xfrm>
            <a:off x="1214776" y="136490"/>
            <a:ext cx="6394980" cy="769441"/>
          </a:xfrm>
          <a:prstGeom prst="rect">
            <a:avLst/>
          </a:prstGeom>
        </p:spPr>
        <p:txBody>
          <a:bodyPr wrap="square">
            <a:spAutoFit/>
          </a:bodyPr>
          <a:lstStyle/>
          <a:p>
            <a:pPr algn="ctr"/>
            <a:r>
              <a:rPr lang="ru-RU" sz="4400" b="1" dirty="0" smtClean="0">
                <a:solidFill>
                  <a:schemeClr val="bg2">
                    <a:lumMod val="75000"/>
                  </a:schemeClr>
                </a:solidFill>
                <a:latin typeface="Harry Potter (Russian Version o" panose="02000000000000000000" pitchFamily="2" charset="0"/>
              </a:rPr>
              <a:t>ПРЕЖДЕ ЧЕМ БРАТЬ КРЕДИТ</a:t>
            </a:r>
            <a:endParaRPr lang="ru-RU" sz="4400" dirty="0"/>
          </a:p>
        </p:txBody>
      </p:sp>
      <p:sp>
        <p:nvSpPr>
          <p:cNvPr id="14" name="Прямоугольник 13"/>
          <p:cNvSpPr/>
          <p:nvPr/>
        </p:nvSpPr>
        <p:spPr>
          <a:xfrm rot="20487119">
            <a:off x="956888" y="2916575"/>
            <a:ext cx="1327169" cy="523220"/>
          </a:xfrm>
          <a:prstGeom prst="rect">
            <a:avLst/>
          </a:prstGeom>
        </p:spPr>
        <p:txBody>
          <a:bodyPr wrap="square">
            <a:spAutoFit/>
          </a:bodyPr>
          <a:lstStyle/>
          <a:p>
            <a:pPr algn="ctr"/>
            <a:r>
              <a:rPr lang="ru-RU" sz="1400" dirty="0" smtClean="0">
                <a:solidFill>
                  <a:schemeClr val="bg1"/>
                </a:solidFill>
                <a:latin typeface="+mj-lt"/>
              </a:rPr>
              <a:t>Нужен ли мне</a:t>
            </a:r>
            <a:endParaRPr lang="ru-RU" sz="1400" dirty="0">
              <a:solidFill>
                <a:schemeClr val="bg1"/>
              </a:solidFill>
              <a:latin typeface="+mj-lt"/>
            </a:endParaRPr>
          </a:p>
          <a:p>
            <a:pPr algn="ctr"/>
            <a:r>
              <a:rPr lang="ru-RU" sz="1400" dirty="0">
                <a:solidFill>
                  <a:schemeClr val="bg1"/>
                </a:solidFill>
                <a:latin typeface="+mj-lt"/>
              </a:rPr>
              <a:t> кредит?</a:t>
            </a:r>
          </a:p>
        </p:txBody>
      </p:sp>
      <p:sp>
        <p:nvSpPr>
          <p:cNvPr id="22" name="Прямоугольник 21"/>
          <p:cNvSpPr/>
          <p:nvPr/>
        </p:nvSpPr>
        <p:spPr>
          <a:xfrm rot="528219">
            <a:off x="4099483" y="1386696"/>
            <a:ext cx="1355194" cy="523220"/>
          </a:xfrm>
          <a:prstGeom prst="rect">
            <a:avLst/>
          </a:prstGeom>
        </p:spPr>
        <p:txBody>
          <a:bodyPr wrap="square">
            <a:spAutoFit/>
          </a:bodyPr>
          <a:lstStyle/>
          <a:p>
            <a:pPr algn="ctr"/>
            <a:r>
              <a:rPr lang="ru-RU" sz="1400" dirty="0">
                <a:solidFill>
                  <a:schemeClr val="bg1"/>
                </a:solidFill>
                <a:latin typeface="+mj-lt"/>
              </a:rPr>
              <a:t>Учтены ли</a:t>
            </a:r>
          </a:p>
          <a:p>
            <a:pPr algn="ctr"/>
            <a:r>
              <a:rPr lang="ru-RU" sz="1400" dirty="0">
                <a:solidFill>
                  <a:schemeClr val="bg1"/>
                </a:solidFill>
                <a:latin typeface="+mj-lt"/>
              </a:rPr>
              <a:t> все риски ?</a:t>
            </a:r>
          </a:p>
        </p:txBody>
      </p:sp>
      <p:sp>
        <p:nvSpPr>
          <p:cNvPr id="20" name="Прямоугольник 19"/>
          <p:cNvSpPr/>
          <p:nvPr/>
        </p:nvSpPr>
        <p:spPr>
          <a:xfrm>
            <a:off x="1800929" y="1261444"/>
            <a:ext cx="1331177" cy="523220"/>
          </a:xfrm>
          <a:prstGeom prst="rect">
            <a:avLst/>
          </a:prstGeom>
        </p:spPr>
        <p:txBody>
          <a:bodyPr wrap="square">
            <a:spAutoFit/>
          </a:bodyPr>
          <a:lstStyle/>
          <a:p>
            <a:pPr algn="ctr"/>
            <a:r>
              <a:rPr lang="ru-RU" sz="1400" dirty="0">
                <a:solidFill>
                  <a:schemeClr val="bg1"/>
                </a:solidFill>
                <a:latin typeface="+mj-lt"/>
              </a:rPr>
              <a:t>Могу </a:t>
            </a:r>
            <a:r>
              <a:rPr lang="ru-RU" sz="1400" dirty="0" smtClean="0">
                <a:solidFill>
                  <a:schemeClr val="bg1"/>
                </a:solidFill>
                <a:latin typeface="+mj-lt"/>
              </a:rPr>
              <a:t>ли я себе</a:t>
            </a:r>
            <a:endParaRPr lang="ru-RU" sz="1400" dirty="0">
              <a:solidFill>
                <a:schemeClr val="bg1"/>
              </a:solidFill>
              <a:latin typeface="+mj-lt"/>
            </a:endParaRPr>
          </a:p>
          <a:p>
            <a:pPr algn="ctr"/>
            <a:r>
              <a:rPr lang="ru-RU" sz="1400" dirty="0">
                <a:solidFill>
                  <a:schemeClr val="bg1"/>
                </a:solidFill>
                <a:latin typeface="+mj-lt"/>
              </a:rPr>
              <a:t> позволить?</a:t>
            </a:r>
          </a:p>
        </p:txBody>
      </p:sp>
      <p:sp>
        <p:nvSpPr>
          <p:cNvPr id="23" name="Скругленный прямоугольник 22"/>
          <p:cNvSpPr/>
          <p:nvPr/>
        </p:nvSpPr>
        <p:spPr>
          <a:xfrm>
            <a:off x="919452" y="4406690"/>
            <a:ext cx="7322684" cy="665891"/>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092431" y="4402114"/>
            <a:ext cx="6886863" cy="646331"/>
          </a:xfrm>
          <a:prstGeom prst="rect">
            <a:avLst/>
          </a:prstGeom>
        </p:spPr>
        <p:txBody>
          <a:bodyPr wrap="square">
            <a:spAutoFit/>
          </a:bodyPr>
          <a:lstStyle/>
          <a:p>
            <a:pPr algn="ctr"/>
            <a:r>
              <a:rPr lang="ru-RU" dirty="0">
                <a:solidFill>
                  <a:schemeClr val="bg2">
                    <a:lumMod val="75000"/>
                  </a:schemeClr>
                </a:solidFill>
              </a:rPr>
              <a:t>Получение кредита — это </a:t>
            </a:r>
            <a:r>
              <a:rPr lang="ru-RU" dirty="0" smtClean="0">
                <a:solidFill>
                  <a:schemeClr val="bg2">
                    <a:lumMod val="75000"/>
                  </a:schemeClr>
                </a:solidFill>
              </a:rPr>
              <a:t>серьезное </a:t>
            </a:r>
            <a:r>
              <a:rPr lang="ru-RU" dirty="0">
                <a:solidFill>
                  <a:schemeClr val="bg2">
                    <a:lumMod val="75000"/>
                  </a:schemeClr>
                </a:solidFill>
              </a:rPr>
              <a:t>решение, которое требует от человека ответственности и </a:t>
            </a:r>
            <a:r>
              <a:rPr lang="ru-RU" dirty="0" smtClean="0">
                <a:solidFill>
                  <a:schemeClr val="bg2">
                    <a:lumMod val="75000"/>
                  </a:schemeClr>
                </a:solidFill>
              </a:rPr>
              <a:t>дисциплины</a:t>
            </a:r>
            <a:endParaRPr lang="ru-RU" dirty="0">
              <a:solidFill>
                <a:schemeClr val="bg2">
                  <a:lumMod val="75000"/>
                </a:schemeClr>
              </a:solidFill>
            </a:endParaRPr>
          </a:p>
        </p:txBody>
      </p:sp>
      <p:pic>
        <p:nvPicPr>
          <p:cNvPr id="28" name="Рисунок 27"/>
          <p:cNvPicPr>
            <a:picLocks noChangeAspect="1"/>
          </p:cNvPicPr>
          <p:nvPr/>
        </p:nvPicPr>
        <p:blipFill>
          <a:blip r:embed="rId5"/>
          <a:stretch>
            <a:fillRect/>
          </a:stretch>
        </p:blipFill>
        <p:spPr>
          <a:xfrm>
            <a:off x="3391387" y="2161446"/>
            <a:ext cx="1610017" cy="2133200"/>
          </a:xfrm>
          <a:prstGeom prst="rect">
            <a:avLst/>
          </a:prstGeom>
        </p:spPr>
      </p:pic>
      <p:sp>
        <p:nvSpPr>
          <p:cNvPr id="19" name="Прямоугольник 18"/>
          <p:cNvSpPr/>
          <p:nvPr/>
        </p:nvSpPr>
        <p:spPr>
          <a:xfrm rot="406060">
            <a:off x="5503286" y="2566123"/>
            <a:ext cx="1241743" cy="523220"/>
          </a:xfrm>
          <a:prstGeom prst="rect">
            <a:avLst/>
          </a:prstGeom>
        </p:spPr>
        <p:txBody>
          <a:bodyPr wrap="square">
            <a:spAutoFit/>
          </a:bodyPr>
          <a:lstStyle/>
          <a:p>
            <a:pPr algn="ctr"/>
            <a:r>
              <a:rPr lang="ru-RU" sz="1400" dirty="0">
                <a:solidFill>
                  <a:schemeClr val="bg1"/>
                </a:solidFill>
                <a:latin typeface="+mj-lt"/>
              </a:rPr>
              <a:t>Во сколько обойдется?</a:t>
            </a:r>
          </a:p>
        </p:txBody>
      </p:sp>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8595" y="969145"/>
            <a:ext cx="1643541" cy="3398859"/>
          </a:xfrm>
          <a:prstGeom prst="rect">
            <a:avLst/>
          </a:prstGeom>
        </p:spPr>
      </p:pic>
      <p:grpSp>
        <p:nvGrpSpPr>
          <p:cNvPr id="9" name="Группа 8"/>
          <p:cNvGrpSpPr/>
          <p:nvPr/>
        </p:nvGrpSpPr>
        <p:grpSpPr>
          <a:xfrm>
            <a:off x="5071392" y="3755126"/>
            <a:ext cx="511161" cy="543583"/>
            <a:chOff x="5044803" y="3732486"/>
            <a:chExt cx="511161" cy="543583"/>
          </a:xfrm>
        </p:grpSpPr>
        <p:pic>
          <p:nvPicPr>
            <p:cNvPr id="21" name="Рисунок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7362" y="3810216"/>
              <a:ext cx="262129" cy="304801"/>
            </a:xfrm>
            <a:prstGeom prst="rect">
              <a:avLst/>
            </a:prstGeom>
          </p:spPr>
        </p:pic>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4803" y="3964904"/>
              <a:ext cx="262129" cy="304801"/>
            </a:xfrm>
            <a:prstGeom prst="rect">
              <a:avLst/>
            </a:prstGeom>
          </p:spPr>
        </p:pic>
        <p:pic>
          <p:nvPicPr>
            <p:cNvPr id="24" name="Рисунок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8713" y="3732486"/>
              <a:ext cx="262129" cy="304801"/>
            </a:xfrm>
            <a:prstGeom prst="rect">
              <a:avLst/>
            </a:prstGeom>
          </p:spPr>
        </p:pic>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3835" y="3971268"/>
              <a:ext cx="262129" cy="304801"/>
            </a:xfrm>
            <a:prstGeom prst="rect">
              <a:avLst/>
            </a:prstGeom>
          </p:spPr>
        </p:pic>
      </p:grpSp>
      <p:pic>
        <p:nvPicPr>
          <p:cNvPr id="26" name="Рисунок 25"/>
          <p:cNvPicPr>
            <a:picLocks noChangeAspect="1"/>
          </p:cNvPicPr>
          <p:nvPr/>
        </p:nvPicPr>
        <p:blipFill>
          <a:blip r:embed="rId8"/>
          <a:stretch>
            <a:fillRect/>
          </a:stretch>
        </p:blipFill>
        <p:spPr>
          <a:xfrm>
            <a:off x="7686930" y="1011470"/>
            <a:ext cx="749795" cy="112048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4897" y="820662"/>
            <a:ext cx="2099643" cy="1452610"/>
          </a:xfrm>
          <a:prstGeom prst="rect">
            <a:avLst/>
          </a:prstGeom>
        </p:spPr>
      </p:pic>
      <p:pic>
        <p:nvPicPr>
          <p:cNvPr id="29" name="Рисунок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28384" y="123479"/>
            <a:ext cx="921806" cy="595582"/>
          </a:xfrm>
          <a:prstGeom prst="rect">
            <a:avLst/>
          </a:prstGeom>
        </p:spPr>
      </p:pic>
      <p:pic>
        <p:nvPicPr>
          <p:cNvPr id="27" name="Рисунок 26"/>
          <p:cNvPicPr>
            <a:picLocks noChangeAspect="1"/>
          </p:cNvPicPr>
          <p:nvPr/>
        </p:nvPicPr>
        <p:blipFill>
          <a:blip r:embed="rId10"/>
          <a:stretch>
            <a:fillRect/>
          </a:stretch>
        </p:blipFill>
        <p:spPr>
          <a:xfrm>
            <a:off x="2335457" y="1927286"/>
            <a:ext cx="1691331" cy="2440718"/>
          </a:xfrm>
          <a:prstGeom prst="rect">
            <a:avLst/>
          </a:prstGeom>
        </p:spPr>
      </p:pic>
    </p:spTree>
    <p:extLst>
      <p:ext uri="{BB962C8B-B14F-4D97-AF65-F5344CB8AC3E}">
        <p14:creationId xmlns:p14="http://schemas.microsoft.com/office/powerpoint/2010/main" val="900122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56" y="0"/>
            <a:ext cx="8964488" cy="4741384"/>
          </a:xfrm>
          <a:prstGeom prst="rect">
            <a:avLst/>
          </a:prstGeom>
        </p:spPr>
      </p:pic>
      <p:sp>
        <p:nvSpPr>
          <p:cNvPr id="6" name="Прямоугольник 5"/>
          <p:cNvSpPr/>
          <p:nvPr/>
        </p:nvSpPr>
        <p:spPr>
          <a:xfrm>
            <a:off x="899592" y="-30390"/>
            <a:ext cx="7502380" cy="1446550"/>
          </a:xfrm>
          <a:prstGeom prst="rect">
            <a:avLst/>
          </a:prstGeom>
        </p:spPr>
        <p:txBody>
          <a:bodyPr wrap="square">
            <a:spAutoFit/>
          </a:bodyPr>
          <a:lstStyle/>
          <a:p>
            <a:pPr algn="ctr"/>
            <a:r>
              <a:rPr lang="ru-RU" sz="4400" dirty="0" smtClean="0">
                <a:solidFill>
                  <a:schemeClr val="bg2">
                    <a:lumMod val="75000"/>
                  </a:schemeClr>
                </a:solidFill>
                <a:latin typeface="Harry Potter (Russian Version o" panose="02000000000000000000" pitchFamily="2" charset="0"/>
              </a:rPr>
              <a:t>ТОЧНО НЕ СТОИТ</a:t>
            </a:r>
          </a:p>
          <a:p>
            <a:pPr algn="ctr"/>
            <a:r>
              <a:rPr lang="ru-RU" sz="4400" dirty="0" smtClean="0">
                <a:solidFill>
                  <a:schemeClr val="bg2">
                    <a:lumMod val="75000"/>
                  </a:schemeClr>
                </a:solidFill>
                <a:latin typeface="Harry Potter (Russian Version o" panose="02000000000000000000" pitchFamily="2" charset="0"/>
              </a:rPr>
              <a:t>БРАТЬ КРЕДИТ</a:t>
            </a:r>
            <a:endParaRPr lang="ru-RU" sz="4400" dirty="0"/>
          </a:p>
        </p:txBody>
      </p:sp>
      <p:sp>
        <p:nvSpPr>
          <p:cNvPr id="26" name="Прямоугольник 25"/>
          <p:cNvSpPr/>
          <p:nvPr/>
        </p:nvSpPr>
        <p:spPr>
          <a:xfrm>
            <a:off x="210277" y="3943144"/>
            <a:ext cx="1716403" cy="535646"/>
          </a:xfrm>
          <a:prstGeom prst="rect">
            <a:avLst/>
          </a:prstGeom>
        </p:spPr>
        <p:txBody>
          <a:bodyPr wrap="square">
            <a:spAutoFit/>
          </a:bodyPr>
          <a:lstStyle/>
          <a:p>
            <a:pPr algn="ctr"/>
            <a:r>
              <a:rPr lang="ru-RU" sz="1700" b="1" dirty="0" smtClean="0">
                <a:solidFill>
                  <a:srgbClr val="112B4B"/>
                </a:solidFill>
                <a:latin typeface="+mj-lt"/>
              </a:rPr>
              <a:t>  </a:t>
            </a:r>
            <a:r>
              <a:rPr lang="ru-RU" sz="1200" b="1" dirty="0" smtClean="0">
                <a:solidFill>
                  <a:schemeClr val="bg1"/>
                </a:solidFill>
                <a:latin typeface="+mj-lt"/>
              </a:rPr>
              <a:t>НЕТ ОСТРОЙ</a:t>
            </a:r>
          </a:p>
          <a:p>
            <a:pPr algn="ctr"/>
            <a:r>
              <a:rPr lang="ru-RU" sz="1200" b="1" dirty="0" smtClean="0">
                <a:solidFill>
                  <a:schemeClr val="bg1"/>
                </a:solidFill>
                <a:latin typeface="+mj-lt"/>
              </a:rPr>
              <a:t>  НЕОБХОДИМОСТИ</a:t>
            </a:r>
          </a:p>
        </p:txBody>
      </p:sp>
      <p:sp>
        <p:nvSpPr>
          <p:cNvPr id="27" name="Прямоугольник 26"/>
          <p:cNvSpPr/>
          <p:nvPr/>
        </p:nvSpPr>
        <p:spPr>
          <a:xfrm>
            <a:off x="2106904" y="3940181"/>
            <a:ext cx="1716403" cy="538609"/>
          </a:xfrm>
          <a:prstGeom prst="rect">
            <a:avLst/>
          </a:prstGeom>
        </p:spPr>
        <p:txBody>
          <a:bodyPr wrap="square">
            <a:spAutoFit/>
          </a:bodyPr>
          <a:lstStyle/>
          <a:p>
            <a:pPr algn="ctr"/>
            <a:r>
              <a:rPr lang="ru-RU" sz="1700" b="1" dirty="0" smtClean="0">
                <a:solidFill>
                  <a:srgbClr val="112B4B"/>
                </a:solidFill>
                <a:latin typeface="+mj-lt"/>
              </a:rPr>
              <a:t>  </a:t>
            </a:r>
            <a:r>
              <a:rPr lang="ru-RU" sz="1200" b="1" dirty="0">
                <a:solidFill>
                  <a:schemeClr val="bg1"/>
                </a:solidFill>
                <a:latin typeface="+mj-lt"/>
              </a:rPr>
              <a:t>ДЛЯ ДРУГОГО ЧЕЛОВЕКА</a:t>
            </a:r>
          </a:p>
        </p:txBody>
      </p:sp>
      <p:sp>
        <p:nvSpPr>
          <p:cNvPr id="28" name="Прямоугольник 27"/>
          <p:cNvSpPr/>
          <p:nvPr/>
        </p:nvSpPr>
        <p:spPr>
          <a:xfrm>
            <a:off x="5270235" y="3940180"/>
            <a:ext cx="1572244" cy="538609"/>
          </a:xfrm>
          <a:prstGeom prst="rect">
            <a:avLst/>
          </a:prstGeom>
        </p:spPr>
        <p:txBody>
          <a:bodyPr wrap="square">
            <a:spAutoFit/>
          </a:bodyPr>
          <a:lstStyle/>
          <a:p>
            <a:pPr algn="ctr"/>
            <a:r>
              <a:rPr lang="ru-RU" sz="1700" b="1" dirty="0" smtClean="0">
                <a:solidFill>
                  <a:srgbClr val="112B4B"/>
                </a:solidFill>
                <a:latin typeface="+mj-lt"/>
              </a:rPr>
              <a:t>  </a:t>
            </a:r>
            <a:r>
              <a:rPr lang="ru-RU" sz="1200" b="1" dirty="0" smtClean="0">
                <a:solidFill>
                  <a:schemeClr val="bg1"/>
                </a:solidFill>
                <a:latin typeface="+mj-lt"/>
              </a:rPr>
              <a:t>РАДИ</a:t>
            </a:r>
          </a:p>
          <a:p>
            <a:pPr algn="ctr"/>
            <a:r>
              <a:rPr lang="ru-RU" sz="1200" b="1" dirty="0" smtClean="0">
                <a:solidFill>
                  <a:schemeClr val="bg1"/>
                </a:solidFill>
                <a:latin typeface="+mj-lt"/>
              </a:rPr>
              <a:t>  ИНВЕСТИЦИЙ</a:t>
            </a:r>
          </a:p>
        </p:txBody>
      </p:sp>
      <p:sp>
        <p:nvSpPr>
          <p:cNvPr id="30" name="Прямоугольник 29"/>
          <p:cNvSpPr/>
          <p:nvPr/>
        </p:nvSpPr>
        <p:spPr>
          <a:xfrm>
            <a:off x="7220852" y="3927800"/>
            <a:ext cx="1716403" cy="538609"/>
          </a:xfrm>
          <a:prstGeom prst="rect">
            <a:avLst/>
          </a:prstGeom>
        </p:spPr>
        <p:txBody>
          <a:bodyPr wrap="square">
            <a:spAutoFit/>
          </a:bodyPr>
          <a:lstStyle/>
          <a:p>
            <a:pPr algn="ctr"/>
            <a:r>
              <a:rPr lang="ru-RU" sz="1700" b="1" dirty="0" smtClean="0">
                <a:solidFill>
                  <a:srgbClr val="112B4B"/>
                </a:solidFill>
                <a:latin typeface="+mj-lt"/>
              </a:rPr>
              <a:t>  </a:t>
            </a:r>
            <a:r>
              <a:rPr lang="ru-RU" sz="1200" b="1" dirty="0" smtClean="0">
                <a:solidFill>
                  <a:schemeClr val="bg1"/>
                </a:solidFill>
                <a:latin typeface="+mj-lt"/>
              </a:rPr>
              <a:t>НЕТ СТАБИЛЬНЫХ</a:t>
            </a:r>
          </a:p>
          <a:p>
            <a:pPr algn="ctr"/>
            <a:r>
              <a:rPr lang="ru-RU" sz="1200" b="1" dirty="0" smtClean="0">
                <a:solidFill>
                  <a:schemeClr val="bg1"/>
                </a:solidFill>
                <a:latin typeface="+mj-lt"/>
              </a:rPr>
              <a:t>ДОХОДОВ</a:t>
            </a:r>
          </a:p>
        </p:txBody>
      </p:sp>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123479"/>
            <a:ext cx="921806" cy="595582"/>
          </a:xfrm>
          <a:prstGeom prst="rect">
            <a:avLst/>
          </a:prstGeom>
        </p:spPr>
      </p:pic>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5596" y="1331146"/>
            <a:ext cx="1564639" cy="3564729"/>
          </a:xfrm>
          <a:prstGeom prst="rect">
            <a:avLst/>
          </a:prstGeom>
        </p:spPr>
      </p:pic>
    </p:spTree>
    <p:extLst>
      <p:ext uri="{BB962C8B-B14F-4D97-AF65-F5344CB8AC3E}">
        <p14:creationId xmlns:p14="http://schemas.microsoft.com/office/powerpoint/2010/main" val="421602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33"/>
            <a:ext cx="9207131" cy="5157937"/>
          </a:xfrm>
          <a:prstGeom prst="rect">
            <a:avLst/>
          </a:prstGeom>
          <a:solidFill>
            <a:schemeClr val="bg1"/>
          </a:solidFill>
        </p:spPr>
      </p:pic>
      <p:sp>
        <p:nvSpPr>
          <p:cNvPr id="6" name="Прямоугольник 5"/>
          <p:cNvSpPr/>
          <p:nvPr/>
        </p:nvSpPr>
        <p:spPr>
          <a:xfrm>
            <a:off x="1182019" y="99567"/>
            <a:ext cx="6966916" cy="769441"/>
          </a:xfrm>
          <a:prstGeom prst="rect">
            <a:avLst/>
          </a:prstGeom>
        </p:spPr>
        <p:txBody>
          <a:bodyPr wrap="square">
            <a:spAutoFit/>
          </a:bodyPr>
          <a:lstStyle/>
          <a:p>
            <a:pPr algn="ctr"/>
            <a:r>
              <a:rPr lang="ru-RU" sz="4400" b="1" dirty="0" smtClean="0">
                <a:solidFill>
                  <a:schemeClr val="bg2">
                    <a:lumMod val="75000"/>
                  </a:schemeClr>
                </a:solidFill>
                <a:latin typeface="Harry Potter (Russian Version o" panose="02000000000000000000" pitchFamily="2" charset="0"/>
              </a:rPr>
              <a:t>СДЕЛАТЬ ПРАВИЛЬНЫЙ ВЫБОР</a:t>
            </a:r>
            <a:endParaRPr lang="ru-RU" sz="4400" dirty="0"/>
          </a:p>
        </p:txBody>
      </p:sp>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512" y="1123798"/>
            <a:ext cx="6745075" cy="3781109"/>
          </a:xfrm>
          <a:prstGeom prst="rect">
            <a:avLst/>
          </a:prstGeom>
        </p:spPr>
      </p:pic>
      <p:sp>
        <p:nvSpPr>
          <p:cNvPr id="24" name="Прямоугольник 23"/>
          <p:cNvSpPr/>
          <p:nvPr/>
        </p:nvSpPr>
        <p:spPr>
          <a:xfrm>
            <a:off x="2350483" y="3473937"/>
            <a:ext cx="1190243" cy="600164"/>
          </a:xfrm>
          <a:prstGeom prst="rect">
            <a:avLst/>
          </a:prstGeom>
        </p:spPr>
        <p:txBody>
          <a:bodyPr wrap="square">
            <a:spAutoFit/>
          </a:bodyPr>
          <a:lstStyle/>
          <a:p>
            <a:r>
              <a:rPr lang="ru-RU" sz="1100" b="1" dirty="0" smtClean="0">
                <a:solidFill>
                  <a:srgbClr val="112B4B"/>
                </a:solidFill>
              </a:rPr>
              <a:t>Рассмотрите </a:t>
            </a:r>
            <a:r>
              <a:rPr lang="ru-RU" sz="1100" b="1" dirty="0">
                <a:solidFill>
                  <a:srgbClr val="112B4B"/>
                </a:solidFill>
              </a:rPr>
              <a:t>предложения</a:t>
            </a:r>
          </a:p>
          <a:p>
            <a:r>
              <a:rPr lang="ru-RU" sz="1100" b="1" dirty="0">
                <a:solidFill>
                  <a:srgbClr val="112B4B"/>
                </a:solidFill>
              </a:rPr>
              <a:t>разных банков</a:t>
            </a:r>
          </a:p>
        </p:txBody>
      </p:sp>
      <p:sp>
        <p:nvSpPr>
          <p:cNvPr id="25" name="Прямоугольник 24"/>
          <p:cNvSpPr/>
          <p:nvPr/>
        </p:nvSpPr>
        <p:spPr>
          <a:xfrm>
            <a:off x="2417933" y="2358391"/>
            <a:ext cx="1650011" cy="430887"/>
          </a:xfrm>
          <a:prstGeom prst="rect">
            <a:avLst/>
          </a:prstGeom>
        </p:spPr>
        <p:txBody>
          <a:bodyPr wrap="square">
            <a:spAutoFit/>
          </a:bodyPr>
          <a:lstStyle/>
          <a:p>
            <a:r>
              <a:rPr lang="ru-RU" sz="1100" b="1" dirty="0" smtClean="0">
                <a:solidFill>
                  <a:srgbClr val="112B4B"/>
                </a:solidFill>
              </a:rPr>
              <a:t>Выберите то, что </a:t>
            </a:r>
            <a:r>
              <a:rPr lang="ru-RU" sz="1100" b="1" dirty="0">
                <a:solidFill>
                  <a:srgbClr val="112B4B"/>
                </a:solidFill>
              </a:rPr>
              <a:t>подходит </a:t>
            </a:r>
            <a:r>
              <a:rPr lang="ru-RU" sz="1100" b="1" dirty="0" smtClean="0">
                <a:solidFill>
                  <a:srgbClr val="112B4B"/>
                </a:solidFill>
              </a:rPr>
              <a:t> именно </a:t>
            </a:r>
            <a:r>
              <a:rPr lang="ru-RU" sz="1100" b="1" dirty="0">
                <a:solidFill>
                  <a:srgbClr val="112B4B"/>
                </a:solidFill>
              </a:rPr>
              <a:t>вам</a:t>
            </a:r>
          </a:p>
        </p:txBody>
      </p:sp>
      <p:sp>
        <p:nvSpPr>
          <p:cNvPr id="26" name="Прямоугольник 25"/>
          <p:cNvSpPr/>
          <p:nvPr/>
        </p:nvSpPr>
        <p:spPr>
          <a:xfrm>
            <a:off x="5520153" y="3089216"/>
            <a:ext cx="1800472" cy="769441"/>
          </a:xfrm>
          <a:prstGeom prst="rect">
            <a:avLst/>
          </a:prstGeom>
        </p:spPr>
        <p:txBody>
          <a:bodyPr wrap="square">
            <a:spAutoFit/>
          </a:bodyPr>
          <a:lstStyle/>
          <a:p>
            <a:r>
              <a:rPr lang="be-BY" sz="1100" b="1" dirty="0" smtClean="0">
                <a:solidFill>
                  <a:srgbClr val="112B4B"/>
                </a:solidFill>
              </a:rPr>
              <a:t>Н</a:t>
            </a:r>
            <a:r>
              <a:rPr lang="ru-RU" sz="1100" b="1" dirty="0" smtClean="0">
                <a:solidFill>
                  <a:srgbClr val="112B4B"/>
                </a:solidFill>
              </a:rPr>
              <a:t>е стесняйтесь обращаться к сотрудникам банка</a:t>
            </a:r>
          </a:p>
          <a:p>
            <a:r>
              <a:rPr lang="ru-RU" sz="1100" b="1" dirty="0" smtClean="0">
                <a:solidFill>
                  <a:srgbClr val="112B4B"/>
                </a:solidFill>
              </a:rPr>
              <a:t>за разъяснениями</a:t>
            </a:r>
            <a:endParaRPr lang="ru-RU" sz="1100" b="1" dirty="0">
              <a:solidFill>
                <a:srgbClr val="112B4B"/>
              </a:solidFill>
            </a:endParaRPr>
          </a:p>
        </p:txBody>
      </p:sp>
      <p:sp>
        <p:nvSpPr>
          <p:cNvPr id="27" name="Прямоугольник 26"/>
          <p:cNvSpPr/>
          <p:nvPr/>
        </p:nvSpPr>
        <p:spPr>
          <a:xfrm>
            <a:off x="5744606" y="1902744"/>
            <a:ext cx="1711454" cy="600164"/>
          </a:xfrm>
          <a:prstGeom prst="rect">
            <a:avLst/>
          </a:prstGeom>
        </p:spPr>
        <p:txBody>
          <a:bodyPr wrap="square">
            <a:spAutoFit/>
          </a:bodyPr>
          <a:lstStyle/>
          <a:p>
            <a:r>
              <a:rPr lang="ru-RU" sz="1100" b="1" dirty="0" smtClean="0">
                <a:solidFill>
                  <a:srgbClr val="112B4B"/>
                </a:solidFill>
              </a:rPr>
              <a:t>Внимательно изучите</a:t>
            </a:r>
          </a:p>
          <a:p>
            <a:r>
              <a:rPr lang="ru-RU" sz="1100" b="1" dirty="0" smtClean="0">
                <a:solidFill>
                  <a:srgbClr val="112B4B"/>
                </a:solidFill>
              </a:rPr>
              <a:t>кредитный договор перед подписанием</a:t>
            </a:r>
            <a:endParaRPr lang="ru-RU" sz="1100" b="1" dirty="0">
              <a:solidFill>
                <a:srgbClr val="112B4B"/>
              </a:solidFill>
            </a:endParaRPr>
          </a:p>
        </p:txBody>
      </p:sp>
      <p:pic>
        <p:nvPicPr>
          <p:cNvPr id="9" name="Рисунок 8"/>
          <p:cNvPicPr>
            <a:picLocks noChangeAspect="1"/>
          </p:cNvPicPr>
          <p:nvPr/>
        </p:nvPicPr>
        <p:blipFill rotWithShape="1">
          <a:blip r:embed="rId5" cstate="print">
            <a:extLst>
              <a:ext uri="{28A0092B-C50C-407E-A947-70E740481C1C}">
                <a14:useLocalDpi xmlns:a14="http://schemas.microsoft.com/office/drawing/2010/main" val="0"/>
              </a:ext>
            </a:extLst>
          </a:blip>
          <a:srcRect l="26620" t="-10966" b="-2"/>
          <a:stretch/>
        </p:blipFill>
        <p:spPr>
          <a:xfrm rot="13575006" flipV="1">
            <a:off x="7588414" y="3666074"/>
            <a:ext cx="2024361" cy="554885"/>
          </a:xfrm>
          <a:prstGeom prst="rect">
            <a:avLst/>
          </a:prstGeom>
        </p:spPr>
      </p:pic>
      <p:grpSp>
        <p:nvGrpSpPr>
          <p:cNvPr id="28" name="Группа 27"/>
          <p:cNvGrpSpPr/>
          <p:nvPr/>
        </p:nvGrpSpPr>
        <p:grpSpPr>
          <a:xfrm>
            <a:off x="7326217" y="1022563"/>
            <a:ext cx="1181250" cy="1161833"/>
            <a:chOff x="7172130" y="1070602"/>
            <a:chExt cx="1699420" cy="1671485"/>
          </a:xfrm>
        </p:grpSpPr>
        <p:pic>
          <p:nvPicPr>
            <p:cNvPr id="29" name="Рисунок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2130" y="1070602"/>
              <a:ext cx="1699420" cy="1387006"/>
            </a:xfrm>
            <a:prstGeom prst="rect">
              <a:avLst/>
            </a:prstGeom>
          </p:spPr>
        </p:pic>
        <p:grpSp>
          <p:nvGrpSpPr>
            <p:cNvPr id="30" name="Группа 29"/>
            <p:cNvGrpSpPr/>
            <p:nvPr/>
          </p:nvGrpSpPr>
          <p:grpSpPr>
            <a:xfrm>
              <a:off x="7373434" y="1970028"/>
              <a:ext cx="234014" cy="497359"/>
              <a:chOff x="7625384" y="1775406"/>
              <a:chExt cx="223375" cy="474749"/>
            </a:xfrm>
          </p:grpSpPr>
          <p:pic>
            <p:nvPicPr>
              <p:cNvPr id="37" name="Рисунок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5384" y="1990417"/>
                <a:ext cx="223375" cy="259738"/>
              </a:xfrm>
              <a:prstGeom prst="rect">
                <a:avLst/>
              </a:prstGeom>
            </p:spPr>
          </p:pic>
          <p:pic>
            <p:nvPicPr>
              <p:cNvPr id="38" name="Рисунок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5384" y="1775406"/>
                <a:ext cx="223375" cy="259738"/>
              </a:xfrm>
              <a:prstGeom prst="rect">
                <a:avLst/>
              </a:prstGeom>
            </p:spPr>
          </p:pic>
        </p:grpSp>
        <p:grpSp>
          <p:nvGrpSpPr>
            <p:cNvPr id="33" name="Группа 32"/>
            <p:cNvGrpSpPr/>
            <p:nvPr/>
          </p:nvGrpSpPr>
          <p:grpSpPr>
            <a:xfrm>
              <a:off x="7592290" y="2069977"/>
              <a:ext cx="234014" cy="497359"/>
              <a:chOff x="7625384" y="1775406"/>
              <a:chExt cx="223375" cy="474749"/>
            </a:xfrm>
          </p:grpSpPr>
          <p:pic>
            <p:nvPicPr>
              <p:cNvPr id="35" name="Рисунок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5384" y="1990417"/>
                <a:ext cx="223375" cy="259738"/>
              </a:xfrm>
              <a:prstGeom prst="rect">
                <a:avLst/>
              </a:prstGeom>
            </p:spPr>
          </p:pic>
          <p:pic>
            <p:nvPicPr>
              <p:cNvPr id="36" name="Рисунок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5384" y="1775406"/>
                <a:ext cx="223375" cy="259738"/>
              </a:xfrm>
              <a:prstGeom prst="rect">
                <a:avLst/>
              </a:prstGeom>
            </p:spPr>
          </p:pic>
        </p:grpSp>
        <p:pic>
          <p:nvPicPr>
            <p:cNvPr id="34" name="Рисунок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96344" y="2526381"/>
              <a:ext cx="477634" cy="215706"/>
            </a:xfrm>
            <a:prstGeom prst="rect">
              <a:avLst/>
            </a:prstGeom>
          </p:spPr>
        </p:pic>
      </p:grpSp>
      <p:grpSp>
        <p:nvGrpSpPr>
          <p:cNvPr id="8" name="Группа 7"/>
          <p:cNvGrpSpPr/>
          <p:nvPr/>
        </p:nvGrpSpPr>
        <p:grpSpPr>
          <a:xfrm>
            <a:off x="7486304" y="1324811"/>
            <a:ext cx="1699420" cy="1671485"/>
            <a:chOff x="7172130" y="1070602"/>
            <a:chExt cx="1699420" cy="1671485"/>
          </a:xfrm>
        </p:grpSpPr>
        <p:pic>
          <p:nvPicPr>
            <p:cNvPr id="2" name="Рисунок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2130" y="1070602"/>
              <a:ext cx="1699420" cy="1387006"/>
            </a:xfrm>
            <a:prstGeom prst="rect">
              <a:avLst/>
            </a:prstGeom>
          </p:spPr>
        </p:pic>
        <p:grpSp>
          <p:nvGrpSpPr>
            <p:cNvPr id="5" name="Группа 4"/>
            <p:cNvGrpSpPr/>
            <p:nvPr/>
          </p:nvGrpSpPr>
          <p:grpSpPr>
            <a:xfrm>
              <a:off x="7373434" y="1970028"/>
              <a:ext cx="234014" cy="497359"/>
              <a:chOff x="7625384" y="1775406"/>
              <a:chExt cx="223375" cy="474749"/>
            </a:xfrm>
          </p:grpSpPr>
          <p:pic>
            <p:nvPicPr>
              <p:cNvPr id="3" name="Рисунок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5384" y="1990417"/>
                <a:ext cx="223375" cy="259738"/>
              </a:xfrm>
              <a:prstGeom prst="rect">
                <a:avLst/>
              </a:prstGeom>
            </p:spPr>
          </p:pic>
          <p:pic>
            <p:nvPicPr>
              <p:cNvPr id="16" name="Рисунок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5384" y="1775406"/>
                <a:ext cx="223375" cy="259738"/>
              </a:xfrm>
              <a:prstGeom prst="rect">
                <a:avLst/>
              </a:prstGeom>
            </p:spPr>
          </p:pic>
        </p:grpSp>
        <p:grpSp>
          <p:nvGrpSpPr>
            <p:cNvPr id="18" name="Группа 17"/>
            <p:cNvGrpSpPr/>
            <p:nvPr/>
          </p:nvGrpSpPr>
          <p:grpSpPr>
            <a:xfrm>
              <a:off x="7592290" y="2069977"/>
              <a:ext cx="234014" cy="497359"/>
              <a:chOff x="7625384" y="1775406"/>
              <a:chExt cx="223375" cy="474749"/>
            </a:xfrm>
          </p:grpSpPr>
          <p:pic>
            <p:nvPicPr>
              <p:cNvPr id="20" name="Рисунок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5384" y="1990417"/>
                <a:ext cx="223375" cy="259738"/>
              </a:xfrm>
              <a:prstGeom prst="rect">
                <a:avLst/>
              </a:prstGeom>
            </p:spPr>
          </p:pic>
          <p:pic>
            <p:nvPicPr>
              <p:cNvPr id="21" name="Рисунок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5384" y="1775406"/>
                <a:ext cx="223375" cy="259738"/>
              </a:xfrm>
              <a:prstGeom prst="rect">
                <a:avLst/>
              </a:prstGeom>
            </p:spPr>
          </p:pic>
        </p:grpSp>
        <p:pic>
          <p:nvPicPr>
            <p:cNvPr id="7" name="Рисунок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96344" y="2526381"/>
              <a:ext cx="477634" cy="215706"/>
            </a:xfrm>
            <a:prstGeom prst="rect">
              <a:avLst/>
            </a:prstGeom>
          </p:spPr>
        </p:pic>
      </p:grpSp>
      <p:pic>
        <p:nvPicPr>
          <p:cNvPr id="39" name="Рисунок 38"/>
          <p:cNvPicPr>
            <a:picLocks noChangeAspect="1"/>
          </p:cNvPicPr>
          <p:nvPr/>
        </p:nvPicPr>
        <p:blipFill rotWithShape="1">
          <a:blip r:embed="rId5" cstate="print">
            <a:extLst>
              <a:ext uri="{28A0092B-C50C-407E-A947-70E740481C1C}">
                <a14:useLocalDpi xmlns:a14="http://schemas.microsoft.com/office/drawing/2010/main" val="0"/>
              </a:ext>
            </a:extLst>
          </a:blip>
          <a:srcRect l="27458" t="-32227" r="-2472" b="-1"/>
          <a:stretch/>
        </p:blipFill>
        <p:spPr>
          <a:xfrm rot="2321809" flipV="1">
            <a:off x="-314278" y="600047"/>
            <a:ext cx="2069401" cy="661190"/>
          </a:xfrm>
          <a:prstGeom prst="rect">
            <a:avLst/>
          </a:prstGeom>
        </p:spPr>
      </p:pic>
      <p:pic>
        <p:nvPicPr>
          <p:cNvPr id="40" name="Рисунок 39"/>
          <p:cNvPicPr>
            <a:picLocks noChangeAspect="1"/>
          </p:cNvPicPr>
          <p:nvPr/>
        </p:nvPicPr>
        <p:blipFill>
          <a:blip r:embed="rId12"/>
          <a:stretch>
            <a:fillRect/>
          </a:stretch>
        </p:blipFill>
        <p:spPr>
          <a:xfrm>
            <a:off x="256390" y="860678"/>
            <a:ext cx="2030984" cy="2786174"/>
          </a:xfrm>
          <a:prstGeom prst="rect">
            <a:avLst/>
          </a:prstGeom>
        </p:spPr>
      </p:pic>
      <p:pic>
        <p:nvPicPr>
          <p:cNvPr id="32" name="Рисунок 31"/>
          <p:cNvPicPr>
            <a:picLocks noChangeAspect="1"/>
          </p:cNvPicPr>
          <p:nvPr/>
        </p:nvPicPr>
        <p:blipFill rotWithShape="1">
          <a:blip r:embed="rId13"/>
          <a:srcRect l="5685"/>
          <a:stretch/>
        </p:blipFill>
        <p:spPr>
          <a:xfrm>
            <a:off x="45246" y="2375587"/>
            <a:ext cx="2032462" cy="2542530"/>
          </a:xfrm>
          <a:prstGeom prst="rect">
            <a:avLst/>
          </a:prstGeom>
        </p:spPr>
      </p:pic>
      <p:pic>
        <p:nvPicPr>
          <p:cNvPr id="41" name="Рисунок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57495" y="117276"/>
            <a:ext cx="875279" cy="565521"/>
          </a:xfrm>
          <a:prstGeom prst="rect">
            <a:avLst/>
          </a:prstGeom>
        </p:spPr>
      </p:pic>
    </p:spTree>
    <p:extLst>
      <p:ext uri="{BB962C8B-B14F-4D97-AF65-F5344CB8AC3E}">
        <p14:creationId xmlns:p14="http://schemas.microsoft.com/office/powerpoint/2010/main" val="1799115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5152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680" y="855188"/>
            <a:ext cx="3911075" cy="3420754"/>
          </a:xfrm>
          <a:prstGeom prst="rect">
            <a:avLst/>
          </a:prstGeom>
        </p:spPr>
      </p:pic>
      <p:sp>
        <p:nvSpPr>
          <p:cNvPr id="6" name="Прямоугольник 5"/>
          <p:cNvSpPr/>
          <p:nvPr/>
        </p:nvSpPr>
        <p:spPr>
          <a:xfrm>
            <a:off x="1925937" y="85747"/>
            <a:ext cx="5449828" cy="769441"/>
          </a:xfrm>
          <a:prstGeom prst="rect">
            <a:avLst/>
          </a:prstGeom>
        </p:spPr>
        <p:txBody>
          <a:bodyPr wrap="square">
            <a:spAutoFit/>
          </a:bodyPr>
          <a:lstStyle/>
          <a:p>
            <a:pPr algn="ctr"/>
            <a:r>
              <a:rPr lang="ru-RU" sz="4400" b="1" dirty="0" smtClean="0">
                <a:solidFill>
                  <a:schemeClr val="bg2">
                    <a:lumMod val="75000"/>
                  </a:schemeClr>
                </a:solidFill>
                <a:latin typeface="Harry Potter (Russian Version o" panose="02000000000000000000" pitchFamily="2" charset="0"/>
              </a:rPr>
              <a:t>КРЕДИТНЫЙ ДОГОВОР</a:t>
            </a:r>
            <a:endParaRPr lang="ru-RU" sz="4400" dirty="0"/>
          </a:p>
        </p:txBody>
      </p:sp>
      <p:sp>
        <p:nvSpPr>
          <p:cNvPr id="13" name="Прямоугольник 12"/>
          <p:cNvSpPr/>
          <p:nvPr/>
        </p:nvSpPr>
        <p:spPr>
          <a:xfrm>
            <a:off x="3545762" y="2743444"/>
            <a:ext cx="2092909" cy="584775"/>
          </a:xfrm>
          <a:prstGeom prst="rect">
            <a:avLst/>
          </a:prstGeom>
        </p:spPr>
        <p:txBody>
          <a:bodyPr wrap="square">
            <a:spAutoFit/>
          </a:bodyPr>
          <a:lstStyle/>
          <a:p>
            <a:pPr algn="ctr"/>
            <a:r>
              <a:rPr lang="ru-RU" sz="1600" b="1" dirty="0">
                <a:solidFill>
                  <a:srgbClr val="002060"/>
                </a:solidFill>
                <a:latin typeface="+mj-lt"/>
                <a:ea typeface="+mj-ea"/>
                <a:cs typeface="+mj-cs"/>
              </a:rPr>
              <a:t>4. Размер процентов </a:t>
            </a:r>
          </a:p>
          <a:p>
            <a:pPr algn="ctr"/>
            <a:r>
              <a:rPr lang="ru-RU" sz="1600" b="1" dirty="0">
                <a:solidFill>
                  <a:srgbClr val="002060"/>
                </a:solidFill>
                <a:latin typeface="+mj-lt"/>
                <a:ea typeface="+mj-ea"/>
                <a:cs typeface="+mj-cs"/>
              </a:rPr>
              <a:t>и порядок их уплаты</a:t>
            </a:r>
          </a:p>
        </p:txBody>
      </p:sp>
      <p:sp>
        <p:nvSpPr>
          <p:cNvPr id="14" name="Прямоугольник 13"/>
          <p:cNvSpPr/>
          <p:nvPr/>
        </p:nvSpPr>
        <p:spPr>
          <a:xfrm>
            <a:off x="3662823" y="3418415"/>
            <a:ext cx="2334307" cy="528350"/>
          </a:xfrm>
          <a:prstGeom prst="rect">
            <a:avLst/>
          </a:prstGeom>
        </p:spPr>
        <p:txBody>
          <a:bodyPr wrap="square">
            <a:spAutoFit/>
          </a:bodyPr>
          <a:lstStyle/>
          <a:p>
            <a:pPr>
              <a:lnSpc>
                <a:spcPts val="1700"/>
              </a:lnSpc>
            </a:pPr>
            <a:r>
              <a:rPr lang="ru-RU" sz="1600" b="1" dirty="0">
                <a:solidFill>
                  <a:srgbClr val="002060"/>
                </a:solidFill>
                <a:latin typeface="+mj-lt"/>
                <a:ea typeface="+mj-ea"/>
                <a:cs typeface="+mj-cs"/>
              </a:rPr>
              <a:t>5. Ответственность</a:t>
            </a:r>
          </a:p>
          <a:p>
            <a:pPr>
              <a:lnSpc>
                <a:spcPts val="1700"/>
              </a:lnSpc>
            </a:pPr>
            <a:r>
              <a:rPr lang="ru-RU" sz="1600" b="1" dirty="0" smtClean="0">
                <a:solidFill>
                  <a:srgbClr val="002060"/>
                </a:solidFill>
                <a:latin typeface="+mj-lt"/>
                <a:ea typeface="+mj-ea"/>
                <a:cs typeface="+mj-cs"/>
              </a:rPr>
              <a:t>сторон</a:t>
            </a:r>
            <a:endParaRPr lang="ru-RU" sz="1600" b="1" dirty="0">
              <a:solidFill>
                <a:srgbClr val="002060"/>
              </a:solidFill>
              <a:latin typeface="+mj-lt"/>
              <a:ea typeface="+mj-ea"/>
              <a:cs typeface="+mj-cs"/>
            </a:endParaRPr>
          </a:p>
        </p:txBody>
      </p:sp>
      <p:sp>
        <p:nvSpPr>
          <p:cNvPr id="3" name="Прямоугольник 2"/>
          <p:cNvSpPr/>
          <p:nvPr/>
        </p:nvSpPr>
        <p:spPr>
          <a:xfrm>
            <a:off x="3673443" y="1106881"/>
            <a:ext cx="2409567" cy="338554"/>
          </a:xfrm>
          <a:prstGeom prst="rect">
            <a:avLst/>
          </a:prstGeom>
          <a:noFill/>
        </p:spPr>
        <p:style>
          <a:lnRef idx="0">
            <a:scrgbClr r="0" g="0" b="0"/>
          </a:lnRef>
          <a:fillRef idx="1003">
            <a:schemeClr val="lt2"/>
          </a:fillRef>
          <a:effectRef idx="0">
            <a:scrgbClr r="0" g="0" b="0"/>
          </a:effectRef>
          <a:fontRef idx="major"/>
        </p:style>
        <p:txBody>
          <a:bodyPr wrap="square">
            <a:spAutoFit/>
          </a:bodyPr>
          <a:lstStyle/>
          <a:p>
            <a:r>
              <a:rPr lang="ru-RU" sz="1600" b="1" dirty="0" smtClean="0">
                <a:solidFill>
                  <a:srgbClr val="002060"/>
                </a:solidFill>
              </a:rPr>
              <a:t>1. Сумма кредита</a:t>
            </a:r>
            <a:endParaRPr lang="ru-RU" sz="1600" b="1" dirty="0">
              <a:solidFill>
                <a:srgbClr val="002060"/>
              </a:solidFill>
            </a:endParaRPr>
          </a:p>
        </p:txBody>
      </p:sp>
      <p:sp>
        <p:nvSpPr>
          <p:cNvPr id="5" name="Прямоугольник 4"/>
          <p:cNvSpPr/>
          <p:nvPr/>
        </p:nvSpPr>
        <p:spPr>
          <a:xfrm>
            <a:off x="3673443" y="1497482"/>
            <a:ext cx="2409566" cy="338554"/>
          </a:xfrm>
          <a:prstGeom prst="rect">
            <a:avLst/>
          </a:prstGeom>
        </p:spPr>
        <p:txBody>
          <a:bodyPr wrap="square">
            <a:spAutoFit/>
          </a:bodyPr>
          <a:lstStyle/>
          <a:p>
            <a:r>
              <a:rPr lang="ru-RU" sz="1600" b="1" dirty="0" smtClean="0">
                <a:solidFill>
                  <a:srgbClr val="002060"/>
                </a:solidFill>
              </a:rPr>
              <a:t>2. Срок кредита</a:t>
            </a:r>
            <a:endParaRPr lang="ru-RU" sz="1600" b="1" dirty="0">
              <a:solidFill>
                <a:srgbClr val="002060"/>
              </a:solidFill>
            </a:endParaRPr>
          </a:p>
        </p:txBody>
      </p:sp>
      <p:sp>
        <p:nvSpPr>
          <p:cNvPr id="12" name="Прямоугольник 11"/>
          <p:cNvSpPr/>
          <p:nvPr/>
        </p:nvSpPr>
        <p:spPr>
          <a:xfrm>
            <a:off x="3662823" y="1974860"/>
            <a:ext cx="2404511" cy="710707"/>
          </a:xfrm>
          <a:prstGeom prst="rect">
            <a:avLst/>
          </a:prstGeom>
        </p:spPr>
        <p:txBody>
          <a:bodyPr wrap="square">
            <a:spAutoFit/>
          </a:bodyPr>
          <a:lstStyle/>
          <a:p>
            <a:pPr>
              <a:lnSpc>
                <a:spcPts val="1600"/>
              </a:lnSpc>
            </a:pPr>
            <a:r>
              <a:rPr lang="ru-RU" sz="1600" b="1" dirty="0" smtClean="0">
                <a:solidFill>
                  <a:srgbClr val="002060"/>
                </a:solidFill>
              </a:rPr>
              <a:t>3. Порядок предоставления</a:t>
            </a:r>
          </a:p>
          <a:p>
            <a:pPr>
              <a:lnSpc>
                <a:spcPts val="1600"/>
              </a:lnSpc>
            </a:pPr>
            <a:r>
              <a:rPr lang="ru-RU" sz="1600" b="1" dirty="0" smtClean="0">
                <a:solidFill>
                  <a:srgbClr val="002060"/>
                </a:solidFill>
              </a:rPr>
              <a:t>и </a:t>
            </a:r>
            <a:r>
              <a:rPr lang="ru-RU" sz="1600" b="1" dirty="0">
                <a:solidFill>
                  <a:srgbClr val="002060"/>
                </a:solidFill>
              </a:rPr>
              <a:t>возврата кредита</a:t>
            </a:r>
          </a:p>
        </p:txBody>
      </p:sp>
      <p:sp>
        <p:nvSpPr>
          <p:cNvPr id="17" name="Скругленный прямоугольник 16"/>
          <p:cNvSpPr/>
          <p:nvPr/>
        </p:nvSpPr>
        <p:spPr>
          <a:xfrm>
            <a:off x="971600" y="4392889"/>
            <a:ext cx="7416824" cy="665891"/>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117797" y="4368746"/>
            <a:ext cx="7313875" cy="646331"/>
          </a:xfrm>
          <a:prstGeom prst="rect">
            <a:avLst/>
          </a:prstGeom>
        </p:spPr>
        <p:txBody>
          <a:bodyPr wrap="square">
            <a:spAutoFit/>
          </a:bodyPr>
          <a:lstStyle/>
          <a:p>
            <a:pPr algn="ctr"/>
            <a:r>
              <a:rPr lang="ru-RU" dirty="0" smtClean="0">
                <a:solidFill>
                  <a:schemeClr val="bg2">
                    <a:lumMod val="75000"/>
                  </a:schemeClr>
                </a:solidFill>
              </a:rPr>
              <a:t>Подписав </a:t>
            </a:r>
            <a:r>
              <a:rPr lang="ru-RU" smtClean="0">
                <a:solidFill>
                  <a:schemeClr val="bg2">
                    <a:lumMod val="75000"/>
                  </a:schemeClr>
                </a:solidFill>
              </a:rPr>
              <a:t>кредитный договор, </a:t>
            </a:r>
            <a:r>
              <a:rPr lang="ru-RU" dirty="0">
                <a:solidFill>
                  <a:schemeClr val="bg2">
                    <a:lumMod val="75000"/>
                  </a:schemeClr>
                </a:solidFill>
              </a:rPr>
              <a:t>вы соглашаетесь со всеми прописанными условиями и принимаете на себя обязательства по их выполнению</a:t>
            </a:r>
          </a:p>
        </p:txBody>
      </p:sp>
      <p:pic>
        <p:nvPicPr>
          <p:cNvPr id="11" name="Рисунок 10"/>
          <p:cNvPicPr>
            <a:picLocks noChangeAspect="1"/>
          </p:cNvPicPr>
          <p:nvPr/>
        </p:nvPicPr>
        <p:blipFill>
          <a:blip r:embed="rId5"/>
          <a:stretch>
            <a:fillRect/>
          </a:stretch>
        </p:blipFill>
        <p:spPr>
          <a:xfrm>
            <a:off x="1342185" y="2023318"/>
            <a:ext cx="1416861" cy="2275486"/>
          </a:xfrm>
          <a:prstGeom prst="rect">
            <a:avLst/>
          </a:prstGeom>
        </p:spPr>
      </p:pic>
      <p:pic>
        <p:nvPicPr>
          <p:cNvPr id="21" name="Рисунок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9986" y="195487"/>
            <a:ext cx="891597" cy="576064"/>
          </a:xfrm>
          <a:prstGeom prst="rect">
            <a:avLst/>
          </a:prstGeom>
        </p:spPr>
      </p:pic>
      <p:pic>
        <p:nvPicPr>
          <p:cNvPr id="24" name="Рисунок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62" y="1651357"/>
            <a:ext cx="1767284" cy="2791294"/>
          </a:xfrm>
          <a:prstGeom prst="rect">
            <a:avLst/>
          </a:prstGeom>
        </p:spPr>
      </p:pic>
      <p:pic>
        <p:nvPicPr>
          <p:cNvPr id="26" name="Рисунок 25"/>
          <p:cNvPicPr>
            <a:picLocks noChangeAspect="1"/>
          </p:cNvPicPr>
          <p:nvPr/>
        </p:nvPicPr>
        <p:blipFill>
          <a:blip r:embed="rId8"/>
          <a:stretch>
            <a:fillRect/>
          </a:stretch>
        </p:blipFill>
        <p:spPr>
          <a:xfrm flipH="1">
            <a:off x="6723146" y="389962"/>
            <a:ext cx="1744778" cy="4046399"/>
          </a:xfrm>
          <a:prstGeom prst="rect">
            <a:avLst/>
          </a:prstGeom>
        </p:spPr>
      </p:pic>
      <p:pic>
        <p:nvPicPr>
          <p:cNvPr id="25" name="Рисунок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974881" flipH="1">
            <a:off x="6477398" y="1214845"/>
            <a:ext cx="981216" cy="745095"/>
          </a:xfrm>
          <a:prstGeom prst="rect">
            <a:avLst/>
          </a:prstGeom>
        </p:spPr>
      </p:pic>
      <p:pic>
        <p:nvPicPr>
          <p:cNvPr id="10" name="Рисунок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4285964" y="1423710"/>
            <a:ext cx="544012" cy="95496"/>
          </a:xfrm>
          <a:prstGeom prst="rect">
            <a:avLst/>
          </a:prstGeom>
        </p:spPr>
      </p:pic>
      <p:pic>
        <p:nvPicPr>
          <p:cNvPr id="27" name="Рисунок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4285964" y="1832962"/>
            <a:ext cx="544012" cy="95496"/>
          </a:xfrm>
          <a:prstGeom prst="rect">
            <a:avLst/>
          </a:prstGeom>
        </p:spPr>
      </p:pic>
      <p:pic>
        <p:nvPicPr>
          <p:cNvPr id="28" name="Рисунок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4285964" y="2689244"/>
            <a:ext cx="544012" cy="95496"/>
          </a:xfrm>
          <a:prstGeom prst="rect">
            <a:avLst/>
          </a:prstGeom>
        </p:spPr>
      </p:pic>
      <p:pic>
        <p:nvPicPr>
          <p:cNvPr id="29" name="Рисунок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4285964" y="3356777"/>
            <a:ext cx="544012" cy="95496"/>
          </a:xfrm>
          <a:prstGeom prst="rect">
            <a:avLst/>
          </a:prstGeom>
        </p:spPr>
      </p:pic>
      <p:pic>
        <p:nvPicPr>
          <p:cNvPr id="30" name="Рисунок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062101">
            <a:off x="6051568" y="3777042"/>
            <a:ext cx="544012" cy="95496"/>
          </a:xfrm>
          <a:prstGeom prst="rect">
            <a:avLst/>
          </a:prstGeom>
        </p:spPr>
      </p:pic>
    </p:spTree>
    <p:extLst>
      <p:ext uri="{BB962C8B-B14F-4D97-AF65-F5344CB8AC3E}">
        <p14:creationId xmlns:p14="http://schemas.microsoft.com/office/powerpoint/2010/main" val="1397482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 y="0"/>
            <a:ext cx="9144000" cy="5143500"/>
          </a:xfrm>
          <a:prstGeom prst="rect">
            <a:avLst/>
          </a:prstGeom>
        </p:spPr>
      </p:pic>
      <p:pic>
        <p:nvPicPr>
          <p:cNvPr id="32" name="Рисунок 31"/>
          <p:cNvPicPr>
            <a:picLocks noChangeAspect="1"/>
          </p:cNvPicPr>
          <p:nvPr/>
        </p:nvPicPr>
        <p:blipFill>
          <a:blip r:embed="rId4"/>
          <a:stretch>
            <a:fillRect/>
          </a:stretch>
        </p:blipFill>
        <p:spPr>
          <a:xfrm>
            <a:off x="6842422" y="820051"/>
            <a:ext cx="1974014" cy="1974014"/>
          </a:xfrm>
          <a:prstGeom prst="rect">
            <a:avLst/>
          </a:prstGeom>
        </p:spPr>
      </p:pic>
      <p:pic>
        <p:nvPicPr>
          <p:cNvPr id="28" name="Рисунок 27"/>
          <p:cNvPicPr>
            <a:picLocks noChangeAspect="1"/>
          </p:cNvPicPr>
          <p:nvPr/>
        </p:nvPicPr>
        <p:blipFill>
          <a:blip r:embed="rId4"/>
          <a:stretch>
            <a:fillRect/>
          </a:stretch>
        </p:blipFill>
        <p:spPr>
          <a:xfrm>
            <a:off x="202999" y="939637"/>
            <a:ext cx="1974014" cy="1974014"/>
          </a:xfrm>
          <a:prstGeom prst="rect">
            <a:avLst/>
          </a:prstGeom>
        </p:spPr>
      </p:pic>
      <p:pic>
        <p:nvPicPr>
          <p:cNvPr id="26" name="Рисунок 25"/>
          <p:cNvPicPr>
            <a:picLocks noChangeAspect="1"/>
          </p:cNvPicPr>
          <p:nvPr/>
        </p:nvPicPr>
        <p:blipFill>
          <a:blip r:embed="rId4"/>
          <a:stretch>
            <a:fillRect/>
          </a:stretch>
        </p:blipFill>
        <p:spPr>
          <a:xfrm>
            <a:off x="202999" y="3052761"/>
            <a:ext cx="1974014" cy="1974014"/>
          </a:xfrm>
          <a:prstGeom prst="rect">
            <a:avLst/>
          </a:prstGeom>
        </p:spPr>
      </p:pic>
      <p:pic>
        <p:nvPicPr>
          <p:cNvPr id="25" name="Рисунок 24"/>
          <p:cNvPicPr>
            <a:picLocks noChangeAspect="1"/>
          </p:cNvPicPr>
          <p:nvPr/>
        </p:nvPicPr>
        <p:blipFill>
          <a:blip r:embed="rId4"/>
          <a:stretch>
            <a:fillRect/>
          </a:stretch>
        </p:blipFill>
        <p:spPr>
          <a:xfrm>
            <a:off x="6842422" y="3025789"/>
            <a:ext cx="1974014" cy="1974014"/>
          </a:xfrm>
          <a:prstGeom prst="rect">
            <a:avLst/>
          </a:prstGeom>
        </p:spPr>
      </p:pic>
      <p:sp>
        <p:nvSpPr>
          <p:cNvPr id="6" name="Прямоугольник 5"/>
          <p:cNvSpPr/>
          <p:nvPr/>
        </p:nvSpPr>
        <p:spPr>
          <a:xfrm>
            <a:off x="755576" y="131228"/>
            <a:ext cx="7452160" cy="769441"/>
          </a:xfrm>
          <a:prstGeom prst="rect">
            <a:avLst/>
          </a:prstGeom>
        </p:spPr>
        <p:txBody>
          <a:bodyPr wrap="square">
            <a:spAutoFit/>
          </a:bodyPr>
          <a:lstStyle/>
          <a:p>
            <a:pPr algn="ctr"/>
            <a:r>
              <a:rPr lang="ru-RU" sz="4400" b="1" dirty="0" smtClean="0">
                <a:solidFill>
                  <a:schemeClr val="bg2">
                    <a:lumMod val="75000"/>
                  </a:schemeClr>
                </a:solidFill>
                <a:latin typeface="Harry Potter (Russian Version o" panose="02000000000000000000" pitchFamily="2" charset="0"/>
              </a:rPr>
              <a:t>ЗНАЙ СВОИ ПРАВА</a:t>
            </a:r>
            <a:endParaRPr lang="ru-RU" sz="4400" dirty="0"/>
          </a:p>
        </p:txBody>
      </p:sp>
      <p:pic>
        <p:nvPicPr>
          <p:cNvPr id="5" name="Рисунок 4"/>
          <p:cNvPicPr>
            <a:picLocks noChangeAspect="1"/>
          </p:cNvPicPr>
          <p:nvPr/>
        </p:nvPicPr>
        <p:blipFill>
          <a:blip r:embed="rId5"/>
          <a:stretch>
            <a:fillRect/>
          </a:stretch>
        </p:blipFill>
        <p:spPr>
          <a:xfrm>
            <a:off x="2312684" y="793513"/>
            <a:ext cx="4467301" cy="2014472"/>
          </a:xfrm>
          <a:prstGeom prst="rect">
            <a:avLst/>
          </a:prstGeom>
        </p:spPr>
      </p:pic>
      <p:sp>
        <p:nvSpPr>
          <p:cNvPr id="19" name="Прямоугольник 18"/>
          <p:cNvSpPr/>
          <p:nvPr/>
        </p:nvSpPr>
        <p:spPr>
          <a:xfrm>
            <a:off x="317248" y="3356693"/>
            <a:ext cx="1716403" cy="535646"/>
          </a:xfrm>
          <a:prstGeom prst="rect">
            <a:avLst/>
          </a:prstGeom>
        </p:spPr>
        <p:txBody>
          <a:bodyPr wrap="square">
            <a:spAutoFit/>
          </a:bodyPr>
          <a:lstStyle/>
          <a:p>
            <a:pPr algn="ctr"/>
            <a:r>
              <a:rPr lang="ru-RU" sz="1700" b="1" dirty="0" smtClean="0">
                <a:solidFill>
                  <a:srgbClr val="112B4B"/>
                </a:solidFill>
                <a:latin typeface="+mj-lt"/>
              </a:rPr>
              <a:t>  </a:t>
            </a:r>
            <a:r>
              <a:rPr lang="ru-RU" sz="1200" b="1" dirty="0" smtClean="0">
                <a:solidFill>
                  <a:srgbClr val="112B4B"/>
                </a:solidFill>
                <a:latin typeface="+mj-lt"/>
              </a:rPr>
              <a:t>ИНФОРМАЦИЯ</a:t>
            </a:r>
          </a:p>
          <a:p>
            <a:pPr algn="ctr"/>
            <a:r>
              <a:rPr lang="ru-RU" sz="1200" b="1" dirty="0" smtClean="0">
                <a:solidFill>
                  <a:srgbClr val="112B4B"/>
                </a:solidFill>
                <a:latin typeface="+mj-lt"/>
              </a:rPr>
              <a:t>  ОБ УСЛОВИЯХ</a:t>
            </a:r>
          </a:p>
        </p:txBody>
      </p:sp>
      <p:sp>
        <p:nvSpPr>
          <p:cNvPr id="2" name="Прямоугольник 1"/>
          <p:cNvSpPr/>
          <p:nvPr/>
        </p:nvSpPr>
        <p:spPr>
          <a:xfrm>
            <a:off x="638990" y="4368851"/>
            <a:ext cx="1102032" cy="646331"/>
          </a:xfrm>
          <a:prstGeom prst="rect">
            <a:avLst/>
          </a:prstGeom>
        </p:spPr>
        <p:txBody>
          <a:bodyPr wrap="none">
            <a:spAutoFit/>
          </a:bodyPr>
          <a:lstStyle/>
          <a:p>
            <a:pPr algn="ctr"/>
            <a:r>
              <a:rPr lang="ru-RU" sz="1200" b="1" dirty="0">
                <a:solidFill>
                  <a:srgbClr val="112B4B"/>
                </a:solidFill>
              </a:rPr>
              <a:t>перед </a:t>
            </a:r>
            <a:endParaRPr lang="ru-RU" sz="1200" b="1" dirty="0" smtClean="0">
              <a:solidFill>
                <a:srgbClr val="112B4B"/>
              </a:solidFill>
            </a:endParaRPr>
          </a:p>
          <a:p>
            <a:pPr algn="ctr"/>
            <a:r>
              <a:rPr lang="ru-RU" sz="1200" b="1" dirty="0" smtClean="0">
                <a:solidFill>
                  <a:srgbClr val="112B4B"/>
                </a:solidFill>
              </a:rPr>
              <a:t>заключением</a:t>
            </a:r>
          </a:p>
          <a:p>
            <a:pPr algn="ctr"/>
            <a:r>
              <a:rPr lang="ru-RU" sz="1200" b="1" dirty="0" smtClean="0">
                <a:solidFill>
                  <a:srgbClr val="112B4B"/>
                </a:solidFill>
              </a:rPr>
              <a:t> </a:t>
            </a:r>
            <a:r>
              <a:rPr lang="ru-RU" sz="1200" b="1" dirty="0">
                <a:solidFill>
                  <a:srgbClr val="112B4B"/>
                </a:solidFill>
              </a:rPr>
              <a:t>договора</a:t>
            </a:r>
          </a:p>
        </p:txBody>
      </p:sp>
      <p:pic>
        <p:nvPicPr>
          <p:cNvPr id="23" name="Рисунок 22"/>
          <p:cNvPicPr>
            <a:picLocks noChangeAspect="1"/>
          </p:cNvPicPr>
          <p:nvPr/>
        </p:nvPicPr>
        <p:blipFill>
          <a:blip r:embed="rId4"/>
          <a:stretch>
            <a:fillRect/>
          </a:stretch>
        </p:blipFill>
        <p:spPr>
          <a:xfrm>
            <a:off x="3550704" y="3052761"/>
            <a:ext cx="1974014" cy="1974014"/>
          </a:xfrm>
          <a:prstGeom prst="rect">
            <a:avLst/>
          </a:prstGeom>
        </p:spPr>
      </p:pic>
      <p:sp>
        <p:nvSpPr>
          <p:cNvPr id="24" name="Прямоугольник 23"/>
          <p:cNvSpPr/>
          <p:nvPr/>
        </p:nvSpPr>
        <p:spPr>
          <a:xfrm>
            <a:off x="3763424" y="3410972"/>
            <a:ext cx="1619105" cy="461665"/>
          </a:xfrm>
          <a:prstGeom prst="rect">
            <a:avLst/>
          </a:prstGeom>
        </p:spPr>
        <p:txBody>
          <a:bodyPr wrap="square">
            <a:spAutoFit/>
          </a:bodyPr>
          <a:lstStyle/>
          <a:p>
            <a:pPr algn="ctr"/>
            <a:r>
              <a:rPr lang="ru-RU" sz="1200" b="1" dirty="0" smtClean="0">
                <a:solidFill>
                  <a:srgbClr val="112B4B"/>
                </a:solidFill>
                <a:latin typeface="+mj-lt"/>
              </a:rPr>
              <a:t>ПИС</a:t>
            </a:r>
            <a:r>
              <a:rPr lang="be-BY" sz="1200" b="1" dirty="0">
                <a:solidFill>
                  <a:srgbClr val="112B4B"/>
                </a:solidFill>
                <a:latin typeface="+mj-lt"/>
              </a:rPr>
              <a:t>Ь</a:t>
            </a:r>
            <a:r>
              <a:rPr lang="ru-RU" sz="1200" b="1" dirty="0" smtClean="0">
                <a:solidFill>
                  <a:srgbClr val="112B4B"/>
                </a:solidFill>
                <a:latin typeface="+mj-lt"/>
              </a:rPr>
              <a:t>МЕННОЕ</a:t>
            </a:r>
          </a:p>
          <a:p>
            <a:pPr algn="ctr"/>
            <a:r>
              <a:rPr lang="ru-RU" sz="1200" b="1" dirty="0" smtClean="0">
                <a:solidFill>
                  <a:srgbClr val="112B4B"/>
                </a:solidFill>
                <a:latin typeface="+mj-lt"/>
              </a:rPr>
              <a:t>ПОДТВЕРЖДЕНИЕ</a:t>
            </a:r>
            <a:endParaRPr lang="ru-RU" sz="1200" b="1" dirty="0">
              <a:solidFill>
                <a:srgbClr val="112B4B"/>
              </a:solidFill>
              <a:latin typeface="+mj-lt"/>
            </a:endParaRPr>
          </a:p>
        </p:txBody>
      </p:sp>
      <p:sp>
        <p:nvSpPr>
          <p:cNvPr id="27" name="Прямоугольник 26"/>
          <p:cNvSpPr/>
          <p:nvPr/>
        </p:nvSpPr>
        <p:spPr>
          <a:xfrm>
            <a:off x="3752741" y="4524315"/>
            <a:ext cx="1587185" cy="461665"/>
          </a:xfrm>
          <a:prstGeom prst="rect">
            <a:avLst/>
          </a:prstGeom>
        </p:spPr>
        <p:txBody>
          <a:bodyPr wrap="square">
            <a:spAutoFit/>
          </a:bodyPr>
          <a:lstStyle/>
          <a:p>
            <a:pPr algn="ctr"/>
            <a:r>
              <a:rPr lang="ru-RU" sz="1200" b="1" dirty="0">
                <a:solidFill>
                  <a:srgbClr val="112B4B"/>
                </a:solidFill>
              </a:rPr>
              <a:t>о</a:t>
            </a:r>
            <a:r>
              <a:rPr lang="ru-RU" sz="1200" b="1" dirty="0" smtClean="0">
                <a:solidFill>
                  <a:srgbClr val="112B4B"/>
                </a:solidFill>
              </a:rPr>
              <a:t>б исполнении обязательств</a:t>
            </a:r>
            <a:endParaRPr lang="ru-RU" sz="1200" b="1" dirty="0">
              <a:solidFill>
                <a:srgbClr val="112B4B"/>
              </a:solidFill>
            </a:endParaRPr>
          </a:p>
        </p:txBody>
      </p:sp>
      <p:sp>
        <p:nvSpPr>
          <p:cNvPr id="8" name="Прямоугольник 7"/>
          <p:cNvSpPr/>
          <p:nvPr/>
        </p:nvSpPr>
        <p:spPr>
          <a:xfrm>
            <a:off x="718902" y="2303391"/>
            <a:ext cx="957634" cy="461665"/>
          </a:xfrm>
          <a:prstGeom prst="rect">
            <a:avLst/>
          </a:prstGeom>
        </p:spPr>
        <p:txBody>
          <a:bodyPr wrap="none">
            <a:spAutoFit/>
          </a:bodyPr>
          <a:lstStyle/>
          <a:p>
            <a:pPr algn="ctr"/>
            <a:r>
              <a:rPr lang="ru-RU" sz="1200" b="1" dirty="0" smtClean="0">
                <a:solidFill>
                  <a:srgbClr val="112B4B"/>
                </a:solidFill>
              </a:rPr>
              <a:t>комиссии</a:t>
            </a:r>
          </a:p>
          <a:p>
            <a:pPr algn="ctr"/>
            <a:r>
              <a:rPr lang="ru-RU" sz="1200" b="1" dirty="0" smtClean="0">
                <a:solidFill>
                  <a:srgbClr val="112B4B"/>
                </a:solidFill>
              </a:rPr>
              <a:t>запрещены</a:t>
            </a:r>
            <a:endParaRPr lang="ru-RU" sz="1200" b="1" dirty="0">
              <a:solidFill>
                <a:srgbClr val="112B4B"/>
              </a:solidFill>
            </a:endParaRPr>
          </a:p>
        </p:txBody>
      </p:sp>
      <p:sp>
        <p:nvSpPr>
          <p:cNvPr id="42" name="Прямоугольник 41"/>
          <p:cNvSpPr/>
          <p:nvPr/>
        </p:nvSpPr>
        <p:spPr>
          <a:xfrm>
            <a:off x="718902" y="1267245"/>
            <a:ext cx="1360029" cy="579646"/>
          </a:xfrm>
          <a:prstGeom prst="rect">
            <a:avLst/>
          </a:prstGeom>
        </p:spPr>
        <p:txBody>
          <a:bodyPr wrap="square">
            <a:spAutoFit/>
          </a:bodyPr>
          <a:lstStyle/>
          <a:p>
            <a:pPr>
              <a:lnSpc>
                <a:spcPts val="1900"/>
              </a:lnSpc>
            </a:pPr>
            <a:r>
              <a:rPr lang="ru-RU" sz="1700" b="1" dirty="0" smtClean="0">
                <a:solidFill>
                  <a:srgbClr val="112B4B"/>
                </a:solidFill>
                <a:latin typeface="+mj-lt"/>
              </a:rPr>
              <a:t>  </a:t>
            </a:r>
            <a:r>
              <a:rPr lang="ru-RU" sz="1300" b="1" dirty="0" smtClean="0">
                <a:solidFill>
                  <a:srgbClr val="112B4B"/>
                </a:solidFill>
                <a:latin typeface="+mj-lt"/>
              </a:rPr>
              <a:t>ТОЛЬКО </a:t>
            </a:r>
          </a:p>
          <a:p>
            <a:pPr>
              <a:lnSpc>
                <a:spcPts val="1900"/>
              </a:lnSpc>
            </a:pPr>
            <a:r>
              <a:rPr lang="ru-RU" sz="1300" b="1" dirty="0" smtClean="0">
                <a:solidFill>
                  <a:srgbClr val="112B4B"/>
                </a:solidFill>
                <a:latin typeface="+mj-lt"/>
              </a:rPr>
              <a:t>% СТАВКА</a:t>
            </a:r>
            <a:endParaRPr lang="ru-RU" sz="1300" b="1" dirty="0">
              <a:solidFill>
                <a:srgbClr val="112B4B"/>
              </a:solidFill>
              <a:latin typeface="+mj-lt"/>
            </a:endParaRPr>
          </a:p>
        </p:txBody>
      </p:sp>
      <p:sp>
        <p:nvSpPr>
          <p:cNvPr id="20" name="Прямоугольник 19"/>
          <p:cNvSpPr/>
          <p:nvPr/>
        </p:nvSpPr>
        <p:spPr>
          <a:xfrm>
            <a:off x="7053787" y="4339649"/>
            <a:ext cx="1587185" cy="646331"/>
          </a:xfrm>
          <a:prstGeom prst="rect">
            <a:avLst/>
          </a:prstGeom>
        </p:spPr>
        <p:txBody>
          <a:bodyPr wrap="square">
            <a:spAutoFit/>
          </a:bodyPr>
          <a:lstStyle/>
          <a:p>
            <a:pPr algn="ctr"/>
            <a:r>
              <a:rPr lang="ru-RU" sz="1200" b="1" dirty="0">
                <a:solidFill>
                  <a:srgbClr val="112B4B"/>
                </a:solidFill>
              </a:rPr>
              <a:t>с</a:t>
            </a:r>
            <a:r>
              <a:rPr lang="ru-RU" sz="1200" b="1" dirty="0" smtClean="0">
                <a:solidFill>
                  <a:srgbClr val="112B4B"/>
                </a:solidFill>
              </a:rPr>
              <a:t> дня </a:t>
            </a:r>
          </a:p>
          <a:p>
            <a:pPr algn="ctr"/>
            <a:r>
              <a:rPr lang="ru-RU" sz="1200" b="1" dirty="0" smtClean="0">
                <a:solidFill>
                  <a:srgbClr val="112B4B"/>
                </a:solidFill>
              </a:rPr>
              <a:t>получения уведомления </a:t>
            </a:r>
            <a:endParaRPr lang="ru-RU" sz="1200" b="1" dirty="0">
              <a:solidFill>
                <a:srgbClr val="112B4B"/>
              </a:solidFill>
            </a:endParaRPr>
          </a:p>
        </p:txBody>
      </p:sp>
      <p:sp>
        <p:nvSpPr>
          <p:cNvPr id="17" name="Прямоугольник 16"/>
          <p:cNvSpPr/>
          <p:nvPr/>
        </p:nvSpPr>
        <p:spPr>
          <a:xfrm>
            <a:off x="7019877" y="3356693"/>
            <a:ext cx="1619105" cy="461665"/>
          </a:xfrm>
          <a:prstGeom prst="rect">
            <a:avLst/>
          </a:prstGeom>
        </p:spPr>
        <p:txBody>
          <a:bodyPr wrap="square">
            <a:spAutoFit/>
          </a:bodyPr>
          <a:lstStyle/>
          <a:p>
            <a:pPr algn="ctr"/>
            <a:r>
              <a:rPr lang="ru-RU" sz="1200" b="1" dirty="0" smtClean="0">
                <a:solidFill>
                  <a:srgbClr val="112B4B"/>
                </a:solidFill>
                <a:latin typeface="+mj-lt"/>
              </a:rPr>
              <a:t>3 МЕСЯЦА </a:t>
            </a:r>
          </a:p>
          <a:p>
            <a:pPr algn="ctr"/>
            <a:r>
              <a:rPr lang="ru-RU" sz="1200" b="1" dirty="0" smtClean="0">
                <a:solidFill>
                  <a:srgbClr val="112B4B"/>
                </a:solidFill>
                <a:latin typeface="+mj-lt"/>
              </a:rPr>
              <a:t>на возврат кредита</a:t>
            </a:r>
            <a:endParaRPr lang="ru-RU" sz="1200" b="1" dirty="0">
              <a:solidFill>
                <a:srgbClr val="112B4B"/>
              </a:solidFill>
              <a:latin typeface="+mj-lt"/>
            </a:endParaRPr>
          </a:p>
        </p:txBody>
      </p:sp>
      <p:sp>
        <p:nvSpPr>
          <p:cNvPr id="3" name="Прямоугольник 2"/>
          <p:cNvSpPr/>
          <p:nvPr/>
        </p:nvSpPr>
        <p:spPr>
          <a:xfrm>
            <a:off x="7035836" y="2332281"/>
            <a:ext cx="1587185" cy="461665"/>
          </a:xfrm>
          <a:prstGeom prst="rect">
            <a:avLst/>
          </a:prstGeom>
        </p:spPr>
        <p:txBody>
          <a:bodyPr wrap="square">
            <a:spAutoFit/>
          </a:bodyPr>
          <a:lstStyle/>
          <a:p>
            <a:pPr algn="ctr"/>
            <a:r>
              <a:rPr lang="ru-RU" sz="1200" b="1" dirty="0" smtClean="0">
                <a:solidFill>
                  <a:srgbClr val="112B4B"/>
                </a:solidFill>
              </a:rPr>
              <a:t>1 раз в месяц бесплатно</a:t>
            </a:r>
            <a:endParaRPr lang="ru-RU" sz="1200" b="1" dirty="0">
              <a:solidFill>
                <a:srgbClr val="112B4B"/>
              </a:solidFill>
            </a:endParaRPr>
          </a:p>
        </p:txBody>
      </p:sp>
      <p:sp>
        <p:nvSpPr>
          <p:cNvPr id="14" name="Прямоугольник 13"/>
          <p:cNvSpPr/>
          <p:nvPr/>
        </p:nvSpPr>
        <p:spPr>
          <a:xfrm>
            <a:off x="7019877" y="1326236"/>
            <a:ext cx="1619105" cy="461665"/>
          </a:xfrm>
          <a:prstGeom prst="rect">
            <a:avLst/>
          </a:prstGeom>
        </p:spPr>
        <p:txBody>
          <a:bodyPr wrap="square">
            <a:spAutoFit/>
          </a:bodyPr>
          <a:lstStyle/>
          <a:p>
            <a:pPr algn="ctr"/>
            <a:r>
              <a:rPr lang="ru-RU" sz="1200" b="1" dirty="0" smtClean="0">
                <a:solidFill>
                  <a:srgbClr val="112B4B"/>
                </a:solidFill>
                <a:latin typeface="+mj-lt"/>
              </a:rPr>
              <a:t>СВЕДЕНИЯ О    </a:t>
            </a:r>
          </a:p>
          <a:p>
            <a:pPr algn="ctr"/>
            <a:r>
              <a:rPr lang="ru-RU" sz="1200" b="1" dirty="0">
                <a:solidFill>
                  <a:srgbClr val="112B4B"/>
                </a:solidFill>
                <a:latin typeface="+mj-lt"/>
              </a:rPr>
              <a:t> </a:t>
            </a:r>
            <a:r>
              <a:rPr lang="ru-RU" sz="1200" b="1" dirty="0" smtClean="0">
                <a:solidFill>
                  <a:srgbClr val="112B4B"/>
                </a:solidFill>
                <a:latin typeface="+mj-lt"/>
              </a:rPr>
              <a:t>ЗАДОЛЖЕННОСТИ</a:t>
            </a:r>
            <a:endParaRPr lang="ru-RU" sz="1200" b="1" dirty="0">
              <a:solidFill>
                <a:srgbClr val="112B4B"/>
              </a:solidFill>
              <a:latin typeface="+mj-lt"/>
            </a:endParaRPr>
          </a:p>
        </p:txBody>
      </p:sp>
      <p:pic>
        <p:nvPicPr>
          <p:cNvPr id="22" name="Рисунок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9244" y="123478"/>
            <a:ext cx="930945" cy="601487"/>
          </a:xfrm>
          <a:prstGeom prst="rect">
            <a:avLst/>
          </a:prstGeom>
        </p:spPr>
      </p:pic>
    </p:spTree>
    <p:extLst>
      <p:ext uri="{BB962C8B-B14F-4D97-AF65-F5344CB8AC3E}">
        <p14:creationId xmlns:p14="http://schemas.microsoft.com/office/powerpoint/2010/main" val="631786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8693</TotalTime>
  <Words>5479</Words>
  <Application>Microsoft Office PowerPoint</Application>
  <PresentationFormat>Экран (16:9)</PresentationFormat>
  <Paragraphs>311</Paragraphs>
  <Slides>20</Slides>
  <Notes>20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Calibri</vt:lpstr>
      <vt:lpstr>Franklin Gothic Demi Cond</vt:lpstr>
      <vt:lpstr>Book Antiqua</vt:lpstr>
      <vt:lpstr>Wingdings</vt:lpstr>
      <vt:lpstr>Arial</vt:lpstr>
      <vt:lpstr>Harry Potter (Russian Version o</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БЕРЕГИ СЕБЯ И СВОИ ДЕНЬГИ!</dc:title>
  <dc:creator>All</dc:creator>
  <cp:lastModifiedBy>Сакович Ю.В.</cp:lastModifiedBy>
  <cp:revision>762</cp:revision>
  <dcterms:created xsi:type="dcterms:W3CDTF">2021-01-28T06:11:23Z</dcterms:created>
  <dcterms:modified xsi:type="dcterms:W3CDTF">2022-02-10T12:25:58Z</dcterms:modified>
</cp:coreProperties>
</file>